
<file path=[Content_Types].xml><?xml version="1.0" encoding="utf-8"?>
<Types xmlns="http://schemas.openxmlformats.org/package/2006/content-types">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2"/>
    <p:sldId id="257" r:id="rId33"/>
    <p:sldId id="258" r:id="rId34"/>
    <p:sldId id="259" r:id="rId35"/>
    <p:sldId id="260" r:id="rId36"/>
    <p:sldId id="261" r:id="rId37"/>
    <p:sldId id="262" r:id="rId38"/>
    <p:sldId id="263" r:id="rId39"/>
    <p:sldId id="264" r:id="rId40"/>
    <p:sldId id="265" r:id="rId41"/>
    <p:sldId id="266" r:id="rId42"/>
    <p:sldId id="267" r:id="rId43"/>
    <p:sldId id="268" r:id="rId44"/>
    <p:sldId id="269" r:id="rId4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Now" charset="1" panose="00000500000000000000"/>
      <p:regular r:id="rId14"/>
    </p:embeddedFont>
    <p:embeddedFont>
      <p:font typeface="Now Bold" charset="1" panose="00000800000000000000"/>
      <p:regular r:id="rId15"/>
    </p:embeddedFont>
    <p:embeddedFont>
      <p:font typeface="Now Thin" charset="1" panose="00000300000000000000"/>
      <p:regular r:id="rId16"/>
    </p:embeddedFont>
    <p:embeddedFont>
      <p:font typeface="Now Light" charset="1" panose="00000400000000000000"/>
      <p:regular r:id="rId17"/>
    </p:embeddedFont>
    <p:embeddedFont>
      <p:font typeface="Now Medium" charset="1" panose="00000600000000000000"/>
      <p:regular r:id="rId18"/>
    </p:embeddedFont>
    <p:embeddedFont>
      <p:font typeface="Now Heavy" charset="1" panose="00000A00000000000000"/>
      <p:regular r:id="rId19"/>
    </p:embeddedFont>
    <p:embeddedFont>
      <p:font typeface="Open Sauce" charset="1" panose="00000500000000000000"/>
      <p:regular r:id="rId20"/>
    </p:embeddedFont>
    <p:embeddedFont>
      <p:font typeface="Open Sauce Bold" charset="1" panose="00000800000000000000"/>
      <p:regular r:id="rId21"/>
    </p:embeddedFont>
    <p:embeddedFont>
      <p:font typeface="Open Sauce Italics" charset="1" panose="00000500000000000000"/>
      <p:regular r:id="rId22"/>
    </p:embeddedFont>
    <p:embeddedFont>
      <p:font typeface="Open Sauce Bold Italics" charset="1" panose="00000800000000000000"/>
      <p:regular r:id="rId23"/>
    </p:embeddedFont>
    <p:embeddedFont>
      <p:font typeface="Open Sauce Light" charset="1" panose="00000400000000000000"/>
      <p:regular r:id="rId24"/>
    </p:embeddedFont>
    <p:embeddedFont>
      <p:font typeface="Open Sauce Light Italics" charset="1" panose="00000400000000000000"/>
      <p:regular r:id="rId25"/>
    </p:embeddedFont>
    <p:embeddedFont>
      <p:font typeface="Open Sauce Medium" charset="1" panose="00000600000000000000"/>
      <p:regular r:id="rId26"/>
    </p:embeddedFont>
    <p:embeddedFont>
      <p:font typeface="Open Sauce Medium Italics" charset="1" panose="00000600000000000000"/>
      <p:regular r:id="rId27"/>
    </p:embeddedFont>
    <p:embeddedFont>
      <p:font typeface="Open Sauce Semi-Bold" charset="1" panose="00000700000000000000"/>
      <p:regular r:id="rId28"/>
    </p:embeddedFont>
    <p:embeddedFont>
      <p:font typeface="Open Sauce Semi-Bold Italics" charset="1" panose="00000700000000000000"/>
      <p:regular r:id="rId29"/>
    </p:embeddedFont>
    <p:embeddedFont>
      <p:font typeface="Open Sauce Heavy" charset="1" panose="00000A00000000000000"/>
      <p:regular r:id="rId30"/>
    </p:embeddedFont>
    <p:embeddedFont>
      <p:font typeface="Open Sauce Heavy Italics" charset="1" panose="00000A0000000000000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slides/slide1.xml" Type="http://schemas.openxmlformats.org/officeDocument/2006/relationships/slide"/><Relationship Id="rId33" Target="slides/slide2.xml" Type="http://schemas.openxmlformats.org/officeDocument/2006/relationships/slide"/><Relationship Id="rId34" Target="slides/slide3.xml" Type="http://schemas.openxmlformats.org/officeDocument/2006/relationships/slide"/><Relationship Id="rId35" Target="slides/slide4.xml" Type="http://schemas.openxmlformats.org/officeDocument/2006/relationships/slide"/><Relationship Id="rId36" Target="slides/slide5.xml" Type="http://schemas.openxmlformats.org/officeDocument/2006/relationships/slide"/><Relationship Id="rId37" Target="slides/slide6.xml" Type="http://schemas.openxmlformats.org/officeDocument/2006/relationships/slide"/><Relationship Id="rId38" Target="slides/slide7.xml" Type="http://schemas.openxmlformats.org/officeDocument/2006/relationships/slide"/><Relationship Id="rId39" Target="slides/slide8.xml" Type="http://schemas.openxmlformats.org/officeDocument/2006/relationships/slide"/><Relationship Id="rId4" Target="theme/theme1.xml" Type="http://schemas.openxmlformats.org/officeDocument/2006/relationships/theme"/><Relationship Id="rId40" Target="slides/slide9.xml" Type="http://schemas.openxmlformats.org/officeDocument/2006/relationships/slide"/><Relationship Id="rId41" Target="slides/slide10.xml" Type="http://schemas.openxmlformats.org/officeDocument/2006/relationships/slide"/><Relationship Id="rId42" Target="slides/slide11.xml" Type="http://schemas.openxmlformats.org/officeDocument/2006/relationships/slide"/><Relationship Id="rId43" Target="slides/slide12.xml" Type="http://schemas.openxmlformats.org/officeDocument/2006/relationships/slide"/><Relationship Id="rId44" Target="slides/slide13.xml" Type="http://schemas.openxmlformats.org/officeDocument/2006/relationships/slide"/><Relationship Id="rId45" Target="slides/slide14.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4.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5.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9.jpeg" Type="http://schemas.openxmlformats.org/officeDocument/2006/relationships/image"/><Relationship Id="rId5" Target="../media/VAF7AHLjrsA.mp4" Type="http://schemas.openxmlformats.org/officeDocument/2006/relationships/video"/><Relationship Id="rId6" Target="../media/VAF7AHLjrsA.mp4" Type="http://schemas.microsoft.com/office/2007/relationships/media"/></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jpe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https://github.com/lucky0612/AI-ML-Hackathon-on-Road-safety" TargetMode="External" Type="http://schemas.openxmlformats.org/officeDocument/2006/relationships/hyperlink"/></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1.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459853" y="625706"/>
            <a:ext cx="7516996" cy="8987817"/>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52839" t="0" r="-34716"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73748" y="7609887"/>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a:solidFill>
                  <a:srgbClr val="56AEFF"/>
                </a:solidFill>
                <a:latin typeface="DM Sans Italics"/>
              </a:rPr>
              <a:t>Presented by: Team lrvijay2003</a:t>
            </a:r>
          </a:p>
        </p:txBody>
      </p:sp>
      <p:sp>
        <p:nvSpPr>
          <p:cNvPr name="TextBox 10" id="10"/>
          <p:cNvSpPr txBox="true"/>
          <p:nvPr/>
        </p:nvSpPr>
        <p:spPr>
          <a:xfrm rot="0">
            <a:off x="1573748" y="3615629"/>
            <a:ext cx="10959085" cy="1732894"/>
          </a:xfrm>
          <a:prstGeom prst="rect">
            <a:avLst/>
          </a:prstGeom>
        </p:spPr>
        <p:txBody>
          <a:bodyPr anchor="t" rtlCol="false" tIns="0" lIns="0" bIns="0" rIns="0">
            <a:spAutoFit/>
          </a:bodyPr>
          <a:lstStyle/>
          <a:p>
            <a:pPr>
              <a:lnSpc>
                <a:spcPts val="13568"/>
              </a:lnSpc>
            </a:pPr>
            <a:r>
              <a:rPr lang="en-US" sz="11306">
                <a:solidFill>
                  <a:srgbClr val="FFFBFB"/>
                </a:solidFill>
                <a:latin typeface="Now Bold"/>
              </a:rPr>
              <a:t>AND</a:t>
            </a:r>
          </a:p>
        </p:txBody>
      </p:sp>
      <p:sp>
        <p:nvSpPr>
          <p:cNvPr name="TextBox 11" id="11"/>
          <p:cNvSpPr txBox="true"/>
          <p:nvPr/>
        </p:nvSpPr>
        <p:spPr>
          <a:xfrm rot="0">
            <a:off x="1573748" y="5327661"/>
            <a:ext cx="9659937" cy="1733966"/>
          </a:xfrm>
          <a:prstGeom prst="rect">
            <a:avLst/>
          </a:prstGeom>
        </p:spPr>
        <p:txBody>
          <a:bodyPr anchor="t" rtlCol="false" tIns="0" lIns="0" bIns="0" rIns="0">
            <a:spAutoFit/>
          </a:bodyPr>
          <a:lstStyle/>
          <a:p>
            <a:pPr>
              <a:lnSpc>
                <a:spcPts val="13568"/>
              </a:lnSpc>
            </a:pPr>
            <a:r>
              <a:rPr lang="en-US" sz="11306">
                <a:solidFill>
                  <a:srgbClr val="56AEFF"/>
                </a:solidFill>
                <a:latin typeface="Now Bold"/>
              </a:rPr>
              <a:t>PREVENTION</a:t>
            </a:r>
          </a:p>
        </p:txBody>
      </p:sp>
      <p:sp>
        <p:nvSpPr>
          <p:cNvPr name="TextBox 12" id="12"/>
          <p:cNvSpPr txBox="true"/>
          <p:nvPr/>
        </p:nvSpPr>
        <p:spPr>
          <a:xfrm rot="0">
            <a:off x="1573748" y="473115"/>
            <a:ext cx="10959085" cy="1732894"/>
          </a:xfrm>
          <a:prstGeom prst="rect">
            <a:avLst/>
          </a:prstGeom>
        </p:spPr>
        <p:txBody>
          <a:bodyPr anchor="t" rtlCol="false" tIns="0" lIns="0" bIns="0" rIns="0">
            <a:spAutoFit/>
          </a:bodyPr>
          <a:lstStyle/>
          <a:p>
            <a:pPr>
              <a:lnSpc>
                <a:spcPts val="13568"/>
              </a:lnSpc>
            </a:pPr>
            <a:r>
              <a:rPr lang="en-US" sz="11306">
                <a:solidFill>
                  <a:srgbClr val="FFFBFB"/>
                </a:solidFill>
                <a:latin typeface="Now Bold"/>
              </a:rPr>
              <a:t>ACCIDENT </a:t>
            </a:r>
          </a:p>
        </p:txBody>
      </p:sp>
      <p:sp>
        <p:nvSpPr>
          <p:cNvPr name="TextBox 13" id="13"/>
          <p:cNvSpPr txBox="true"/>
          <p:nvPr/>
        </p:nvSpPr>
        <p:spPr>
          <a:xfrm rot="0">
            <a:off x="1549020" y="2031595"/>
            <a:ext cx="9659937" cy="1733966"/>
          </a:xfrm>
          <a:prstGeom prst="rect">
            <a:avLst/>
          </a:prstGeom>
        </p:spPr>
        <p:txBody>
          <a:bodyPr anchor="t" rtlCol="false" tIns="0" lIns="0" bIns="0" rIns="0">
            <a:spAutoFit/>
          </a:bodyPr>
          <a:lstStyle/>
          <a:p>
            <a:pPr>
              <a:lnSpc>
                <a:spcPts val="13568"/>
              </a:lnSpc>
            </a:pPr>
            <a:r>
              <a:rPr lang="en-US" sz="11306">
                <a:solidFill>
                  <a:srgbClr val="56AEFF"/>
                </a:solidFill>
                <a:latin typeface="Now Bold"/>
              </a:rPr>
              <a:t>PREDICTION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172192" y="424781"/>
            <a:ext cx="12879068" cy="3811740"/>
          </a:xfrm>
          <a:custGeom>
            <a:avLst/>
            <a:gdLst/>
            <a:ahLst/>
            <a:cxnLst/>
            <a:rect r="r" b="b" t="t" l="l"/>
            <a:pathLst>
              <a:path h="3811740" w="12879068">
                <a:moveTo>
                  <a:pt x="0" y="0"/>
                </a:moveTo>
                <a:lnTo>
                  <a:pt x="12879067" y="0"/>
                </a:lnTo>
                <a:lnTo>
                  <a:pt x="12879067" y="3811740"/>
                </a:lnTo>
                <a:lnTo>
                  <a:pt x="0" y="3811740"/>
                </a:lnTo>
                <a:lnTo>
                  <a:pt x="0" y="0"/>
                </a:lnTo>
                <a:close/>
              </a:path>
            </a:pathLst>
          </a:custGeom>
          <a:blipFill>
            <a:blip r:embed="rId4"/>
            <a:stretch>
              <a:fillRect l="-3171" t="-3450" r="-3267" b="-4140"/>
            </a:stretch>
          </a:blipFill>
        </p:spPr>
      </p:sp>
      <p:sp>
        <p:nvSpPr>
          <p:cNvPr name="TextBox 5" id="5"/>
          <p:cNvSpPr txBox="true"/>
          <p:nvPr/>
        </p:nvSpPr>
        <p:spPr>
          <a:xfrm rot="0">
            <a:off x="533305" y="415256"/>
            <a:ext cx="4454755" cy="2938012"/>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Collision Prevention Systems</a:t>
            </a:r>
          </a:p>
        </p:txBody>
      </p:sp>
      <p:sp>
        <p:nvSpPr>
          <p:cNvPr name="TextBox 6" id="6"/>
          <p:cNvSpPr txBox="true"/>
          <p:nvPr/>
        </p:nvSpPr>
        <p:spPr>
          <a:xfrm rot="0">
            <a:off x="533305" y="4572468"/>
            <a:ext cx="17517955" cy="4847924"/>
          </a:xfrm>
          <a:prstGeom prst="rect">
            <a:avLst/>
          </a:prstGeom>
        </p:spPr>
        <p:txBody>
          <a:bodyPr anchor="t" rtlCol="false" tIns="0" lIns="0" bIns="0" rIns="0">
            <a:spAutoFit/>
          </a:bodyPr>
          <a:lstStyle/>
          <a:p>
            <a:pPr>
              <a:lnSpc>
                <a:spcPts val="2318"/>
              </a:lnSpc>
            </a:pPr>
            <a:r>
              <a:rPr lang="en-US" sz="1679">
                <a:solidFill>
                  <a:srgbClr val="FFFFFF"/>
                </a:solidFill>
                <a:latin typeface="DM Sans"/>
              </a:rPr>
              <a:t>1. Input Data Sources: </a:t>
            </a:r>
            <a:r>
              <a:rPr lang="en-US" sz="1679">
                <a:solidFill>
                  <a:srgbClr val="FFFFFF"/>
                </a:solidFill>
                <a:latin typeface="DM Sans"/>
              </a:rPr>
              <a:t>The collision prevention system starts by acquiring data from cameras and radar sensors, enabling a comprehensive understanding of the surrounding environment.</a:t>
            </a:r>
          </a:p>
          <a:p>
            <a:pPr>
              <a:lnSpc>
                <a:spcPts val="2318"/>
              </a:lnSpc>
            </a:pPr>
          </a:p>
          <a:p>
            <a:pPr>
              <a:lnSpc>
                <a:spcPts val="2318"/>
              </a:lnSpc>
            </a:pPr>
            <a:r>
              <a:rPr lang="en-US" sz="1679">
                <a:solidFill>
                  <a:srgbClr val="FFFFFF"/>
                </a:solidFill>
                <a:latin typeface="DM Sans"/>
              </a:rPr>
              <a:t>2. Hazard Identification: YOLO (You Only Look Once) or Faster R-CNN (Region-based Convolutional Neural Network) architectures are employed for efficient and accurate detection of potential hazards within the input data.</a:t>
            </a:r>
          </a:p>
          <a:p>
            <a:pPr>
              <a:lnSpc>
                <a:spcPts val="2318"/>
              </a:lnSpc>
            </a:pPr>
          </a:p>
          <a:p>
            <a:pPr>
              <a:lnSpc>
                <a:spcPts val="2318"/>
              </a:lnSpc>
            </a:pPr>
            <a:r>
              <a:rPr lang="en-US" sz="1679">
                <a:solidFill>
                  <a:srgbClr val="FFFFFF"/>
                </a:solidFill>
                <a:latin typeface="DM Sans"/>
              </a:rPr>
              <a:t>3. Decision-Making Process:After hazard identification, the system engages in a decision-making process. This involves reinforcement learning algorithms or rule-based systems determining appropriate corrective measures to prevent collisions.</a:t>
            </a:r>
          </a:p>
          <a:p>
            <a:pPr>
              <a:lnSpc>
                <a:spcPts val="2318"/>
              </a:lnSpc>
            </a:pPr>
          </a:p>
          <a:p>
            <a:pPr>
              <a:lnSpc>
                <a:spcPts val="2318"/>
              </a:lnSpc>
            </a:pPr>
            <a:r>
              <a:rPr lang="en-US" sz="1679">
                <a:solidFill>
                  <a:srgbClr val="FFFFFF"/>
                </a:solidFill>
                <a:latin typeface="DM Sans"/>
              </a:rPr>
              <a:t>4. Output Generation: The system generates real-time alerts to drivers, notifying them of potential hazards and prompting them to take necessary precautions. Additionally, automatic corrective actions may be initiated to enhance safety measures on the road.</a:t>
            </a:r>
          </a:p>
          <a:p>
            <a:pPr>
              <a:lnSpc>
                <a:spcPts val="2318"/>
              </a:lnSpc>
            </a:pPr>
          </a:p>
          <a:p>
            <a:pPr>
              <a:lnSpc>
                <a:spcPts val="2318"/>
              </a:lnSpc>
            </a:pPr>
            <a:r>
              <a:rPr lang="en-US" sz="1679">
                <a:solidFill>
                  <a:srgbClr val="FFFFFF"/>
                </a:solidFill>
                <a:latin typeface="DM Sans"/>
              </a:rPr>
              <a:t>5. Implementation Tools:YOLO or Faster R-CNN architectures are implemented using tools such as Darknet or TensorFlow. These frameworks provide the necessary infrastructure for deploying and fine-tuning object detection models.</a:t>
            </a:r>
          </a:p>
          <a:p>
            <a:pPr>
              <a:lnSpc>
                <a:spcPts val="2318"/>
              </a:lnSpc>
            </a:pPr>
          </a:p>
          <a:p>
            <a:pPr>
              <a:lnSpc>
                <a:spcPts val="2318"/>
              </a:lnSpc>
            </a:pPr>
            <a:r>
              <a:rPr lang="en-US" sz="1679">
                <a:solidFill>
                  <a:srgbClr val="FFFFFF"/>
                </a:solidFill>
                <a:latin typeface="DM Sans"/>
              </a:rPr>
              <a:t>6.</a:t>
            </a:r>
            <a:r>
              <a:rPr lang="en-US" sz="1679">
                <a:solidFill>
                  <a:srgbClr val="FFFFFF"/>
                </a:solidFill>
                <a:latin typeface="DM Sans"/>
              </a:rPr>
              <a:t>Reinforcement Learning Platform: OpenAI Gym is utilized for implementing reinforcement learning algorithms. This platform facilitates the development and testing of intelligent decision-making processes, ensuring the system continually learns and adapts to changing road conditions.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356683" y="416690"/>
            <a:ext cx="13708378" cy="4022328"/>
          </a:xfrm>
          <a:custGeom>
            <a:avLst/>
            <a:gdLst/>
            <a:ahLst/>
            <a:cxnLst/>
            <a:rect r="r" b="b" t="t" l="l"/>
            <a:pathLst>
              <a:path h="4022328" w="13708378">
                <a:moveTo>
                  <a:pt x="0" y="0"/>
                </a:moveTo>
                <a:lnTo>
                  <a:pt x="13708378" y="0"/>
                </a:lnTo>
                <a:lnTo>
                  <a:pt x="13708378" y="4022328"/>
                </a:lnTo>
                <a:lnTo>
                  <a:pt x="0" y="4022328"/>
                </a:lnTo>
                <a:lnTo>
                  <a:pt x="0" y="0"/>
                </a:lnTo>
                <a:close/>
              </a:path>
            </a:pathLst>
          </a:custGeom>
          <a:blipFill>
            <a:blip r:embed="rId4"/>
            <a:stretch>
              <a:fillRect l="0" t="-2634" r="0" b="-4577"/>
            </a:stretch>
          </a:blipFill>
        </p:spPr>
      </p:sp>
      <p:sp>
        <p:nvSpPr>
          <p:cNvPr name="TextBox 5" id="5"/>
          <p:cNvSpPr txBox="true"/>
          <p:nvPr/>
        </p:nvSpPr>
        <p:spPr>
          <a:xfrm rot="0">
            <a:off x="454391" y="407165"/>
            <a:ext cx="3586707" cy="2938012"/>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Crash Data Analysis</a:t>
            </a:r>
          </a:p>
        </p:txBody>
      </p:sp>
      <p:sp>
        <p:nvSpPr>
          <p:cNvPr name="TextBox 6" id="6"/>
          <p:cNvSpPr txBox="true"/>
          <p:nvPr/>
        </p:nvSpPr>
        <p:spPr>
          <a:xfrm rot="0">
            <a:off x="454391" y="4566255"/>
            <a:ext cx="17610670" cy="5419424"/>
          </a:xfrm>
          <a:prstGeom prst="rect">
            <a:avLst/>
          </a:prstGeom>
        </p:spPr>
        <p:txBody>
          <a:bodyPr anchor="t" rtlCol="false" tIns="0" lIns="0" bIns="0" rIns="0">
            <a:spAutoFit/>
          </a:bodyPr>
          <a:lstStyle/>
          <a:p>
            <a:pPr>
              <a:lnSpc>
                <a:spcPts val="2318"/>
              </a:lnSpc>
            </a:pPr>
            <a:r>
              <a:rPr lang="en-US" sz="1679">
                <a:solidFill>
                  <a:srgbClr val="FFFFFF"/>
                </a:solidFill>
                <a:latin typeface="DM Sans"/>
              </a:rPr>
              <a:t>1. Data Input: </a:t>
            </a:r>
            <a:r>
              <a:rPr lang="en-US" sz="1679">
                <a:solidFill>
                  <a:srgbClr val="FFFFFF"/>
                </a:solidFill>
                <a:latin typeface="DM Sans"/>
              </a:rPr>
              <a:t> The crash data analysis process begins with the input of detailed crash data, encompassing various information about the incidents, contributing factors, and involved parties.</a:t>
            </a:r>
          </a:p>
          <a:p>
            <a:pPr>
              <a:lnSpc>
                <a:spcPts val="2318"/>
              </a:lnSpc>
            </a:pPr>
          </a:p>
          <a:p>
            <a:pPr>
              <a:lnSpc>
                <a:spcPts val="2318"/>
              </a:lnSpc>
            </a:pPr>
            <a:r>
              <a:rPr lang="en-US" sz="1679">
                <a:solidFill>
                  <a:srgbClr val="FFFFFF"/>
                </a:solidFill>
                <a:latin typeface="DM Sans"/>
              </a:rPr>
              <a:t>2. Classification of Crash Types: Classification algorithms, such as Support Vector Machines (SVM) or Random Forests, are employed to categorize crash types based on the available data. This step aims to organize incidents into meaningful and distinguishable classes.</a:t>
            </a:r>
          </a:p>
          <a:p>
            <a:pPr>
              <a:lnSpc>
                <a:spcPts val="2318"/>
              </a:lnSpc>
            </a:pPr>
          </a:p>
          <a:p>
            <a:pPr>
              <a:lnSpc>
                <a:spcPts val="2318"/>
              </a:lnSpc>
            </a:pPr>
            <a:r>
              <a:rPr lang="en-US" sz="1679">
                <a:solidFill>
                  <a:srgbClr val="FFFFFF"/>
                </a:solidFill>
                <a:latin typeface="DM Sans"/>
              </a:rPr>
              <a:t>3. Textual Data Analysis:  Natural Language Processing (NLP) techniques, implemented through tools like spaCy or NLTK, are utilized to analyze textual data associated with the crashes. This could include extracting insights from reports, witness statements, or other narrative descriptions.</a:t>
            </a:r>
          </a:p>
          <a:p>
            <a:pPr>
              <a:lnSpc>
                <a:spcPts val="2318"/>
              </a:lnSpc>
            </a:pPr>
          </a:p>
          <a:p>
            <a:pPr>
              <a:lnSpc>
                <a:spcPts val="2318"/>
              </a:lnSpc>
            </a:pPr>
            <a:r>
              <a:rPr lang="en-US" sz="1679">
                <a:solidFill>
                  <a:srgbClr val="FFFFFF"/>
                </a:solidFill>
                <a:latin typeface="DM Sans"/>
              </a:rPr>
              <a:t>4. Outcome Generation: The result of the analysis is an improved categorization of crash data, providing a clearer understanding of different incident types. Additionally, actionable insights are derived from the NLP analysis, contributing to a more comprehensive understanding of the factors contributing to each crash.</a:t>
            </a:r>
          </a:p>
          <a:p>
            <a:pPr>
              <a:lnSpc>
                <a:spcPts val="2318"/>
              </a:lnSpc>
            </a:pPr>
          </a:p>
          <a:p>
            <a:pPr>
              <a:lnSpc>
                <a:spcPts val="2318"/>
              </a:lnSpc>
            </a:pPr>
            <a:r>
              <a:rPr lang="en-US" sz="1679">
                <a:solidFill>
                  <a:srgbClr val="FFFFFF"/>
                </a:solidFill>
                <a:latin typeface="DM Sans"/>
              </a:rPr>
              <a:t>5. Visualization of Insights: Matplotlib is employed for visualizing the insights gained from crash data analysis. Graphs, charts, or other visual representations aid in presenting the patterns and trends identified, facilitating better decision-making and policy formulation.</a:t>
            </a:r>
          </a:p>
          <a:p>
            <a:pPr>
              <a:lnSpc>
                <a:spcPts val="2318"/>
              </a:lnSpc>
            </a:pPr>
          </a:p>
          <a:p>
            <a:pPr>
              <a:lnSpc>
                <a:spcPts val="2318"/>
              </a:lnSpc>
            </a:pPr>
            <a:r>
              <a:rPr lang="en-US" sz="1679">
                <a:solidFill>
                  <a:srgbClr val="FFFFFF"/>
                </a:solidFill>
                <a:latin typeface="DM Sans"/>
              </a:rPr>
              <a:t>6.</a:t>
            </a:r>
            <a:r>
              <a:rPr lang="en-US" sz="1679">
                <a:solidFill>
                  <a:srgbClr val="FFFFFF"/>
                </a:solidFill>
                <a:latin typeface="DM Sans"/>
              </a:rPr>
              <a:t>Tools Utilized:</a:t>
            </a:r>
          </a:p>
          <a:p>
            <a:pPr>
              <a:lnSpc>
                <a:spcPts val="2318"/>
              </a:lnSpc>
            </a:pPr>
            <a:r>
              <a:rPr lang="en-US" sz="1679">
                <a:solidFill>
                  <a:srgbClr val="FFFFFF"/>
                </a:solidFill>
                <a:latin typeface="DM Sans"/>
              </a:rPr>
              <a:t>      - Scikit-learn serves as a powerful tool for implementing classification algorithms, ensuring accurate and efficient categorization of crash data.</a:t>
            </a:r>
          </a:p>
          <a:p>
            <a:pPr>
              <a:lnSpc>
                <a:spcPts val="2318"/>
              </a:lnSpc>
            </a:pPr>
            <a:r>
              <a:rPr lang="en-US" sz="1679">
                <a:solidFill>
                  <a:srgbClr val="FFFFFF"/>
                </a:solidFill>
                <a:latin typeface="DM Sans"/>
              </a:rPr>
              <a:t>      - spaCy or NLTK are used for natural language processing tasks, extracting valuable information from textual data associated with the crashes.</a:t>
            </a:r>
          </a:p>
          <a:p>
            <a:pPr>
              <a:lnSpc>
                <a:spcPts val="2318"/>
              </a:lnSpc>
            </a:pPr>
            <a:r>
              <a:rPr lang="en-US" sz="1679">
                <a:solidFill>
                  <a:srgbClr val="FFFFFF"/>
                </a:solidFill>
                <a:latin typeface="DM Sans"/>
              </a:rPr>
              <a:t>      - Matplotlib is employed for creating visualizations that enhance the communication of findings, supporting data-driven decision-making in the context of road safety.</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2901910"/>
            <a:ext cx="16230600" cy="5471065"/>
          </a:xfrm>
          <a:custGeom>
            <a:avLst/>
            <a:gdLst/>
            <a:ahLst/>
            <a:cxnLst/>
            <a:rect r="r" b="b" t="t" l="l"/>
            <a:pathLst>
              <a:path h="5471065" w="16230600">
                <a:moveTo>
                  <a:pt x="0" y="0"/>
                </a:moveTo>
                <a:lnTo>
                  <a:pt x="16230600" y="0"/>
                </a:lnTo>
                <a:lnTo>
                  <a:pt x="16230600" y="5471065"/>
                </a:lnTo>
                <a:lnTo>
                  <a:pt x="0" y="5471065"/>
                </a:lnTo>
                <a:lnTo>
                  <a:pt x="0" y="0"/>
                </a:lnTo>
                <a:close/>
              </a:path>
            </a:pathLst>
          </a:custGeom>
          <a:blipFill>
            <a:blip r:embed="rId4"/>
            <a:stretch>
              <a:fillRect l="0" t="0" r="0" b="0"/>
            </a:stretch>
          </a:blipFill>
        </p:spPr>
      </p:sp>
      <p:sp>
        <p:nvSpPr>
          <p:cNvPr name="TextBox 5" id="5"/>
          <p:cNvSpPr txBox="true"/>
          <p:nvPr/>
        </p:nvSpPr>
        <p:spPr>
          <a:xfrm rot="0">
            <a:off x="5045356" y="1028700"/>
            <a:ext cx="8197288" cy="826168"/>
          </a:xfrm>
          <a:prstGeom prst="rect">
            <a:avLst/>
          </a:prstGeom>
        </p:spPr>
        <p:txBody>
          <a:bodyPr anchor="t" rtlCol="false" tIns="0" lIns="0" bIns="0" rIns="0">
            <a:spAutoFit/>
          </a:bodyPr>
          <a:lstStyle/>
          <a:p>
            <a:pPr algn="ctr" marL="0" indent="0" lvl="0">
              <a:lnSpc>
                <a:spcPts val="6451"/>
              </a:lnSpc>
              <a:spcBef>
                <a:spcPct val="0"/>
              </a:spcBef>
            </a:pPr>
            <a:r>
              <a:rPr lang="en-US" sz="5376">
                <a:solidFill>
                  <a:srgbClr val="FFFFFF"/>
                </a:solidFill>
                <a:latin typeface="Now Bold"/>
              </a:rPr>
              <a:t>SYSTEM ARCHITECTURE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pic>
        <p:nvPicPr>
          <p:cNvPr name="Picture 4" id="4">
            <a:hlinkClick action="ppaction://media"/>
          </p:cNvPr>
          <p:cNvPicPr>
            <a:picLocks noChangeAspect="true"/>
          </p:cNvPicPr>
          <p:nvPr>
            <a:videoFile r:link="rId5"/>
            <p:extLst>
              <p:ext uri="{DAA4B4D4-6D71-4841-9C94-3DE7FCFB9230}">
                <p14:media xmlns:p14="http://schemas.microsoft.com/office/powerpoint/2010/main" r:embed="rId6"/>
              </p:ext>
            </p:extLst>
          </p:nvPr>
        </p:nvPicPr>
        <p:blipFill>
          <a:blip r:embed="rId4"/>
          <a:srcRect l="0" t="0" r="0" b="0"/>
          <a:stretch>
            <a:fillRect/>
          </a:stretch>
        </p:blipFill>
        <p:spPr>
          <a:xfrm flipH="false" flipV="false" rot="0">
            <a:off x="1828800" y="1028700"/>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4"/>
                </p:tgtEl>
              </p:cMediaNode>
            </p:video>
          </p:childTnLst>
        </p:cTn>
      </p:par>
    </p:tnLst>
  </p:timing>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39285" t="0" r="-39285" b="0"/>
              </a:stretch>
            </a:blipFill>
          </p:spPr>
        </p:sp>
      </p:grpSp>
      <p:sp>
        <p:nvSpPr>
          <p:cNvPr name="TextBox 5" id="5"/>
          <p:cNvSpPr txBox="true"/>
          <p:nvPr/>
        </p:nvSpPr>
        <p:spPr>
          <a:xfrm rot="0">
            <a:off x="2255514" y="4185596"/>
            <a:ext cx="9364819" cy="617560"/>
          </a:xfrm>
          <a:prstGeom prst="rect">
            <a:avLst/>
          </a:prstGeom>
        </p:spPr>
        <p:txBody>
          <a:bodyPr anchor="t" rtlCol="false" tIns="0" lIns="0" bIns="0" rIns="0">
            <a:spAutoFit/>
          </a:bodyPr>
          <a:lstStyle/>
          <a:p>
            <a:pPr algn="l" marL="0" indent="0" lvl="0">
              <a:lnSpc>
                <a:spcPts val="5099"/>
              </a:lnSpc>
              <a:spcBef>
                <a:spcPct val="0"/>
              </a:spcBef>
            </a:pPr>
            <a:r>
              <a:rPr lang="en-US" sz="3695">
                <a:solidFill>
                  <a:srgbClr val="4BD1FB"/>
                </a:solidFill>
                <a:latin typeface="DM Sans Bold"/>
              </a:rPr>
              <a:t>TEAM lrvijay2003</a:t>
            </a:r>
          </a:p>
        </p:txBody>
      </p:sp>
      <p:sp>
        <p:nvSpPr>
          <p:cNvPr name="TextBox 6" id="6"/>
          <p:cNvSpPr txBox="true"/>
          <p:nvPr/>
        </p:nvSpPr>
        <p:spPr>
          <a:xfrm rot="0">
            <a:off x="2255514" y="2764429"/>
            <a:ext cx="10434893" cy="1310099"/>
          </a:xfrm>
          <a:prstGeom prst="rect">
            <a:avLst/>
          </a:prstGeom>
        </p:spPr>
        <p:txBody>
          <a:bodyPr anchor="t" rtlCol="false" tIns="0" lIns="0" bIns="0" rIns="0">
            <a:spAutoFit/>
          </a:bodyPr>
          <a:lstStyle/>
          <a:p>
            <a:pPr marL="0" indent="0" lvl="0">
              <a:lnSpc>
                <a:spcPts val="10543"/>
              </a:lnSpc>
            </a:pPr>
            <a:r>
              <a:rPr lang="en-US" sz="7530" spc="459">
                <a:solidFill>
                  <a:srgbClr val="FFFFFF"/>
                </a:solidFill>
                <a:latin typeface="Now Bold"/>
              </a:rPr>
              <a:t>ThankYou</a:t>
            </a:r>
          </a:p>
        </p:txBody>
      </p:sp>
      <p:sp>
        <p:nvSpPr>
          <p:cNvPr name="Freeform 7" id="7"/>
          <p:cNvSpPr/>
          <p:nvPr/>
        </p:nvSpPr>
        <p:spPr>
          <a:xfrm flipH="false" flipV="false" rot="0">
            <a:off x="2255514" y="7632127"/>
            <a:ext cx="682497" cy="682497"/>
          </a:xfrm>
          <a:custGeom>
            <a:avLst/>
            <a:gdLst/>
            <a:ahLst/>
            <a:cxnLst/>
            <a:rect r="r" b="b" t="t" l="l"/>
            <a:pathLst>
              <a:path h="682497" w="682497">
                <a:moveTo>
                  <a:pt x="0" y="0"/>
                </a:moveTo>
                <a:lnTo>
                  <a:pt x="682497" y="0"/>
                </a:lnTo>
                <a:lnTo>
                  <a:pt x="682497" y="682497"/>
                </a:lnTo>
                <a:lnTo>
                  <a:pt x="0" y="68249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3101701" y="7755632"/>
            <a:ext cx="5437025" cy="428625"/>
          </a:xfrm>
          <a:prstGeom prst="rect">
            <a:avLst/>
          </a:prstGeom>
        </p:spPr>
        <p:txBody>
          <a:bodyPr anchor="t" rtlCol="false" tIns="0" lIns="0" bIns="0" rIns="0">
            <a:spAutoFit/>
          </a:bodyPr>
          <a:lstStyle/>
          <a:p>
            <a:pPr marL="0" indent="0" lvl="0">
              <a:lnSpc>
                <a:spcPts val="3449"/>
              </a:lnSpc>
              <a:spcBef>
                <a:spcPct val="0"/>
              </a:spcBef>
            </a:pPr>
            <a:r>
              <a:rPr lang="en-US" sz="2874" spc="143" u="sng">
                <a:solidFill>
                  <a:srgbClr val="FFFBFB"/>
                </a:solidFill>
                <a:latin typeface="DM Sans"/>
                <a:hlinkClick r:id="rId7" tooltip="https://github.com/lucky0612/AI-ML-Hackathon-on-Road-safety"/>
              </a:rPr>
              <a:t>github</a:t>
            </a:r>
            <a:r>
              <a:rPr lang="en-US" sz="2874" spc="143" u="sng">
                <a:solidFill>
                  <a:srgbClr val="FFFBFB"/>
                </a:solidFill>
                <a:latin typeface="DM Sans"/>
              </a:rPr>
              <a:t> link</a:t>
            </a:r>
          </a:p>
        </p:txBody>
      </p:sp>
      <p:sp>
        <p:nvSpPr>
          <p:cNvPr name="Freeform 9" id="9"/>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117454"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2264751"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4975351" y="30841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122648"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117454"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2264751"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4975351" y="5870734"/>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122648" y="7427054"/>
            <a:ext cx="2203125" cy="0"/>
          </a:xfrm>
          <a:prstGeom prst="line">
            <a:avLst/>
          </a:prstGeom>
          <a:ln cap="flat" w="38100">
            <a:solidFill>
              <a:srgbClr val="FFFFFF"/>
            </a:solidFill>
            <a:prstDash val="solid"/>
            <a:headEnd type="none" len="sm" w="sm"/>
            <a:tailEnd type="none" len="sm" w="sm"/>
          </a:ln>
        </p:spPr>
      </p:sp>
      <p:grpSp>
        <p:nvGrpSpPr>
          <p:cNvPr name="Group 18" id="18"/>
          <p:cNvGrpSpPr/>
          <p:nvPr/>
        </p:nvGrpSpPr>
        <p:grpSpPr>
          <a:xfrm rot="0">
            <a:off x="7836062" y="3084143"/>
            <a:ext cx="2613061" cy="2273181"/>
            <a:chOff x="0" y="0"/>
            <a:chExt cx="991873" cy="862860"/>
          </a:xfrm>
        </p:grpSpPr>
        <p:sp>
          <p:nvSpPr>
            <p:cNvPr name="Freeform 19" id="19"/>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0" id="20"/>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1" id="21"/>
          <p:cNvSpPr/>
          <p:nvPr/>
        </p:nvSpPr>
        <p:spPr>
          <a:xfrm flipV="true">
            <a:off x="7983359" y="4640463"/>
            <a:ext cx="2203125" cy="0"/>
          </a:xfrm>
          <a:prstGeom prst="line">
            <a:avLst/>
          </a:prstGeom>
          <a:ln cap="flat" w="38100">
            <a:solidFill>
              <a:srgbClr val="FFFFFF"/>
            </a:solidFill>
            <a:prstDash val="solid"/>
            <a:headEnd type="none" len="sm" w="sm"/>
            <a:tailEnd type="none" len="sm" w="sm"/>
          </a:ln>
        </p:spPr>
      </p:sp>
      <p:grpSp>
        <p:nvGrpSpPr>
          <p:cNvPr name="Group 22" id="22"/>
          <p:cNvGrpSpPr/>
          <p:nvPr/>
        </p:nvGrpSpPr>
        <p:grpSpPr>
          <a:xfrm rot="0">
            <a:off x="7836062" y="5870734"/>
            <a:ext cx="2613061" cy="2252658"/>
            <a:chOff x="0" y="0"/>
            <a:chExt cx="991873" cy="855070"/>
          </a:xfrm>
        </p:grpSpPr>
        <p:sp>
          <p:nvSpPr>
            <p:cNvPr name="Freeform 23" id="23"/>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7983359" y="7427054"/>
            <a:ext cx="2203125" cy="0"/>
          </a:xfrm>
          <a:prstGeom prst="line">
            <a:avLst/>
          </a:prstGeom>
          <a:ln cap="flat" w="38100">
            <a:solidFill>
              <a:srgbClr val="FFFFFF"/>
            </a:solidFill>
            <a:prstDash val="solid"/>
            <a:headEnd type="none" len="sm" w="sm"/>
            <a:tailEnd type="none" len="sm" w="sm"/>
          </a:ln>
        </p:spPr>
      </p:sp>
      <p:sp>
        <p:nvSpPr>
          <p:cNvPr name="Freeform 26" id="26"/>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7" id="27"/>
          <p:cNvSpPr txBox="true"/>
          <p:nvPr/>
        </p:nvSpPr>
        <p:spPr>
          <a:xfrm rot="0">
            <a:off x="4923928" y="145054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OVERVIEW</a:t>
            </a:r>
          </a:p>
        </p:txBody>
      </p:sp>
      <p:sp>
        <p:nvSpPr>
          <p:cNvPr name="TextBox 28" id="28"/>
          <p:cNvSpPr txBox="true"/>
          <p:nvPr/>
        </p:nvSpPr>
        <p:spPr>
          <a:xfrm rot="0">
            <a:off x="2264751"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Summary</a:t>
            </a:r>
          </a:p>
        </p:txBody>
      </p:sp>
      <p:sp>
        <p:nvSpPr>
          <p:cNvPr name="TextBox 29" id="29"/>
          <p:cNvSpPr txBox="true"/>
          <p:nvPr/>
        </p:nvSpPr>
        <p:spPr>
          <a:xfrm rot="0">
            <a:off x="2578757"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01</a:t>
            </a:r>
          </a:p>
        </p:txBody>
      </p:sp>
      <p:sp>
        <p:nvSpPr>
          <p:cNvPr name="TextBox 30" id="30"/>
          <p:cNvSpPr txBox="true"/>
          <p:nvPr/>
        </p:nvSpPr>
        <p:spPr>
          <a:xfrm rot="0">
            <a:off x="5122648"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Map</a:t>
            </a:r>
          </a:p>
        </p:txBody>
      </p:sp>
      <p:sp>
        <p:nvSpPr>
          <p:cNvPr name="TextBox 31" id="31"/>
          <p:cNvSpPr txBox="true"/>
          <p:nvPr/>
        </p:nvSpPr>
        <p:spPr>
          <a:xfrm rot="0">
            <a:off x="5436654"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02</a:t>
            </a:r>
          </a:p>
        </p:txBody>
      </p:sp>
      <p:sp>
        <p:nvSpPr>
          <p:cNvPr name="TextBox 32" id="32"/>
          <p:cNvSpPr txBox="true"/>
          <p:nvPr/>
        </p:nvSpPr>
        <p:spPr>
          <a:xfrm rot="0">
            <a:off x="2264751" y="7480745"/>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Road condition monitoring</a:t>
            </a:r>
          </a:p>
        </p:txBody>
      </p:sp>
      <p:sp>
        <p:nvSpPr>
          <p:cNvPr name="TextBox 33" id="33"/>
          <p:cNvSpPr txBox="true"/>
          <p:nvPr/>
        </p:nvSpPr>
        <p:spPr>
          <a:xfrm rot="0">
            <a:off x="2578757"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sp>
        <p:nvSpPr>
          <p:cNvPr name="TextBox 34" id="34"/>
          <p:cNvSpPr txBox="true"/>
          <p:nvPr/>
        </p:nvSpPr>
        <p:spPr>
          <a:xfrm rot="0">
            <a:off x="5122648" y="7480745"/>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Intelligent traffic management</a:t>
            </a:r>
          </a:p>
        </p:txBody>
      </p:sp>
      <p:sp>
        <p:nvSpPr>
          <p:cNvPr name="TextBox 35" id="35"/>
          <p:cNvSpPr txBox="true"/>
          <p:nvPr/>
        </p:nvSpPr>
        <p:spPr>
          <a:xfrm rot="0">
            <a:off x="5436654"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sp>
        <p:nvSpPr>
          <p:cNvPr name="TextBox 36" id="36"/>
          <p:cNvSpPr txBox="true"/>
          <p:nvPr/>
        </p:nvSpPr>
        <p:spPr>
          <a:xfrm rot="0">
            <a:off x="7983359"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Proposed solutions</a:t>
            </a:r>
          </a:p>
        </p:txBody>
      </p:sp>
      <p:sp>
        <p:nvSpPr>
          <p:cNvPr name="TextBox 37" id="37"/>
          <p:cNvSpPr txBox="true"/>
          <p:nvPr/>
        </p:nvSpPr>
        <p:spPr>
          <a:xfrm rot="0">
            <a:off x="8297365"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03</a:t>
            </a:r>
          </a:p>
        </p:txBody>
      </p:sp>
      <p:sp>
        <p:nvSpPr>
          <p:cNvPr name="TextBox 38" id="38"/>
          <p:cNvSpPr txBox="true"/>
          <p:nvPr/>
        </p:nvSpPr>
        <p:spPr>
          <a:xfrm rot="0">
            <a:off x="7978937" y="7480745"/>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Collision prevention system</a:t>
            </a:r>
          </a:p>
        </p:txBody>
      </p:sp>
      <p:sp>
        <p:nvSpPr>
          <p:cNvPr name="TextBox 39" id="39"/>
          <p:cNvSpPr txBox="true"/>
          <p:nvPr/>
        </p:nvSpPr>
        <p:spPr>
          <a:xfrm rot="0">
            <a:off x="8297365"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grpSp>
        <p:nvGrpSpPr>
          <p:cNvPr name="Group 40" id="40"/>
          <p:cNvGrpSpPr/>
          <p:nvPr/>
        </p:nvGrpSpPr>
        <p:grpSpPr>
          <a:xfrm rot="0">
            <a:off x="10696773" y="3084143"/>
            <a:ext cx="2613061" cy="2273181"/>
            <a:chOff x="0" y="0"/>
            <a:chExt cx="991873" cy="862860"/>
          </a:xfrm>
        </p:grpSpPr>
        <p:sp>
          <p:nvSpPr>
            <p:cNvPr name="Freeform 41" id="41"/>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2" id="42"/>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43" id="43"/>
          <p:cNvSpPr/>
          <p:nvPr/>
        </p:nvSpPr>
        <p:spPr>
          <a:xfrm flipV="true">
            <a:off x="10844071" y="4640463"/>
            <a:ext cx="2203125" cy="0"/>
          </a:xfrm>
          <a:prstGeom prst="line">
            <a:avLst/>
          </a:prstGeom>
          <a:ln cap="flat" w="38100">
            <a:solidFill>
              <a:srgbClr val="FFFFFF"/>
            </a:solidFill>
            <a:prstDash val="solid"/>
            <a:headEnd type="none" len="sm" w="sm"/>
            <a:tailEnd type="none" len="sm" w="sm"/>
          </a:ln>
        </p:spPr>
      </p:sp>
      <p:grpSp>
        <p:nvGrpSpPr>
          <p:cNvPr name="Group 44" id="44"/>
          <p:cNvGrpSpPr/>
          <p:nvPr/>
        </p:nvGrpSpPr>
        <p:grpSpPr>
          <a:xfrm rot="0">
            <a:off x="10696773" y="5870734"/>
            <a:ext cx="2613061" cy="2252658"/>
            <a:chOff x="0" y="0"/>
            <a:chExt cx="991873" cy="855070"/>
          </a:xfrm>
        </p:grpSpPr>
        <p:sp>
          <p:nvSpPr>
            <p:cNvPr name="Freeform 45" id="4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46" id="4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47" id="47"/>
          <p:cNvSpPr/>
          <p:nvPr/>
        </p:nvSpPr>
        <p:spPr>
          <a:xfrm flipV="true">
            <a:off x="10844071" y="7427054"/>
            <a:ext cx="2203125" cy="0"/>
          </a:xfrm>
          <a:prstGeom prst="line">
            <a:avLst/>
          </a:prstGeom>
          <a:ln cap="flat" w="38100">
            <a:solidFill>
              <a:srgbClr val="FFFFFF"/>
            </a:solidFill>
            <a:prstDash val="solid"/>
            <a:headEnd type="none" len="sm" w="sm"/>
            <a:tailEnd type="none" len="sm" w="sm"/>
          </a:ln>
        </p:spPr>
      </p:sp>
      <p:sp>
        <p:nvSpPr>
          <p:cNvPr name="TextBox 48" id="48"/>
          <p:cNvSpPr txBox="true"/>
          <p:nvPr/>
        </p:nvSpPr>
        <p:spPr>
          <a:xfrm rot="0">
            <a:off x="10844071" y="4633929"/>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Real-time Accident Detection</a:t>
            </a:r>
          </a:p>
        </p:txBody>
      </p:sp>
      <p:sp>
        <p:nvSpPr>
          <p:cNvPr name="TextBox 49" id="49"/>
          <p:cNvSpPr txBox="true"/>
          <p:nvPr/>
        </p:nvSpPr>
        <p:spPr>
          <a:xfrm rot="0">
            <a:off x="11158077"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04</a:t>
            </a:r>
          </a:p>
        </p:txBody>
      </p:sp>
      <p:sp>
        <p:nvSpPr>
          <p:cNvPr name="TextBox 50" id="50"/>
          <p:cNvSpPr txBox="true"/>
          <p:nvPr/>
        </p:nvSpPr>
        <p:spPr>
          <a:xfrm rot="0">
            <a:off x="10844071"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Crash data analysis</a:t>
            </a:r>
          </a:p>
        </p:txBody>
      </p:sp>
      <p:sp>
        <p:nvSpPr>
          <p:cNvPr name="TextBox 51" id="51"/>
          <p:cNvSpPr txBox="true"/>
          <p:nvPr/>
        </p:nvSpPr>
        <p:spPr>
          <a:xfrm rot="0">
            <a:off x="11158077"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grpSp>
        <p:nvGrpSpPr>
          <p:cNvPr name="Group 52" id="52"/>
          <p:cNvGrpSpPr/>
          <p:nvPr/>
        </p:nvGrpSpPr>
        <p:grpSpPr>
          <a:xfrm rot="0">
            <a:off x="13557485" y="3084143"/>
            <a:ext cx="2613061" cy="2273181"/>
            <a:chOff x="0" y="0"/>
            <a:chExt cx="991873" cy="862860"/>
          </a:xfrm>
        </p:grpSpPr>
        <p:sp>
          <p:nvSpPr>
            <p:cNvPr name="Freeform 53" id="5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54" id="5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5" id="55"/>
          <p:cNvSpPr/>
          <p:nvPr/>
        </p:nvSpPr>
        <p:spPr>
          <a:xfrm flipV="true">
            <a:off x="13704782" y="4640463"/>
            <a:ext cx="2203125" cy="0"/>
          </a:xfrm>
          <a:prstGeom prst="line">
            <a:avLst/>
          </a:prstGeom>
          <a:ln cap="flat" w="38100">
            <a:solidFill>
              <a:srgbClr val="FFFFFF"/>
            </a:solidFill>
            <a:prstDash val="solid"/>
            <a:headEnd type="none" len="sm" w="sm"/>
            <a:tailEnd type="none" len="sm" w="sm"/>
          </a:ln>
        </p:spPr>
      </p:sp>
      <p:grpSp>
        <p:nvGrpSpPr>
          <p:cNvPr name="Group 56" id="56"/>
          <p:cNvGrpSpPr/>
          <p:nvPr/>
        </p:nvGrpSpPr>
        <p:grpSpPr>
          <a:xfrm rot="0">
            <a:off x="13557485" y="5870734"/>
            <a:ext cx="2613061" cy="2252658"/>
            <a:chOff x="0" y="0"/>
            <a:chExt cx="991873" cy="855070"/>
          </a:xfrm>
        </p:grpSpPr>
        <p:sp>
          <p:nvSpPr>
            <p:cNvPr name="Freeform 57" id="5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58" id="5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59" id="59"/>
          <p:cNvSpPr/>
          <p:nvPr/>
        </p:nvSpPr>
        <p:spPr>
          <a:xfrm flipV="true">
            <a:off x="13704782" y="7427054"/>
            <a:ext cx="2203125" cy="0"/>
          </a:xfrm>
          <a:prstGeom prst="line">
            <a:avLst/>
          </a:prstGeom>
          <a:ln cap="flat" w="38100">
            <a:solidFill>
              <a:srgbClr val="FFFFFF"/>
            </a:solidFill>
            <a:prstDash val="solid"/>
            <a:headEnd type="none" len="sm" w="sm"/>
            <a:tailEnd type="none" len="sm" w="sm"/>
          </a:ln>
        </p:spPr>
      </p:sp>
      <p:sp>
        <p:nvSpPr>
          <p:cNvPr name="TextBox 60" id="60"/>
          <p:cNvSpPr txBox="true"/>
          <p:nvPr/>
        </p:nvSpPr>
        <p:spPr>
          <a:xfrm rot="0">
            <a:off x="13700360" y="4633929"/>
            <a:ext cx="2318467" cy="64264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Driver behavior analysis</a:t>
            </a:r>
          </a:p>
        </p:txBody>
      </p:sp>
      <p:sp>
        <p:nvSpPr>
          <p:cNvPr name="TextBox 61" id="61"/>
          <p:cNvSpPr txBox="true"/>
          <p:nvPr/>
        </p:nvSpPr>
        <p:spPr>
          <a:xfrm rot="0">
            <a:off x="14018788" y="3225902"/>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05</a:t>
            </a:r>
          </a:p>
        </p:txBody>
      </p:sp>
      <p:sp>
        <p:nvSpPr>
          <p:cNvPr name="TextBox 62" id="62"/>
          <p:cNvSpPr txBox="true"/>
          <p:nvPr/>
        </p:nvSpPr>
        <p:spPr>
          <a:xfrm rot="0">
            <a:off x="13704782"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rPr>
              <a:t>System Architecture</a:t>
            </a:r>
          </a:p>
        </p:txBody>
      </p:sp>
      <p:sp>
        <p:nvSpPr>
          <p:cNvPr name="TextBox 63" id="63"/>
          <p:cNvSpPr txBox="true"/>
          <p:nvPr/>
        </p:nvSpPr>
        <p:spPr>
          <a:xfrm rot="0">
            <a:off x="14018788" y="6012493"/>
            <a:ext cx="1690455" cy="973796"/>
          </a:xfrm>
          <a:prstGeom prst="rect">
            <a:avLst/>
          </a:prstGeom>
        </p:spPr>
        <p:txBody>
          <a:bodyPr anchor="t" rtlCol="false" tIns="0" lIns="0" bIns="0" rIns="0">
            <a:spAutoFit/>
          </a:bodyPr>
          <a:lstStyle/>
          <a:p>
            <a:pPr algn="ctr">
              <a:lnSpc>
                <a:spcPts val="7914"/>
              </a:lnSpc>
            </a:pPr>
            <a:r>
              <a:rPr lang="en-US" sz="5735">
                <a:solidFill>
                  <a:srgbClr val="FFFFFF"/>
                </a:solidFill>
                <a:latin typeface="DM Sans Bold"/>
              </a:rPr>
              <a:t>06</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8288000" cy="3860032"/>
          </a:xfrm>
          <a:custGeom>
            <a:avLst/>
            <a:gdLst/>
            <a:ahLst/>
            <a:cxnLst/>
            <a:rect r="r" b="b" t="t" l="l"/>
            <a:pathLst>
              <a:path h="3860032" w="18288000">
                <a:moveTo>
                  <a:pt x="0" y="0"/>
                </a:moveTo>
                <a:lnTo>
                  <a:pt x="18288000" y="0"/>
                </a:lnTo>
                <a:lnTo>
                  <a:pt x="18288000" y="3860032"/>
                </a:lnTo>
                <a:lnTo>
                  <a:pt x="0" y="3860032"/>
                </a:lnTo>
                <a:lnTo>
                  <a:pt x="0" y="0"/>
                </a:lnTo>
                <a:close/>
              </a:path>
            </a:pathLst>
          </a:custGeom>
          <a:blipFill>
            <a:blip r:embed="rId2"/>
            <a:stretch>
              <a:fillRect l="0" t="-82657" r="0" b="-82657"/>
            </a:stretch>
          </a:blipFill>
        </p:spPr>
      </p:sp>
      <p:grpSp>
        <p:nvGrpSpPr>
          <p:cNvPr name="Group 3" id="3"/>
          <p:cNvGrpSpPr/>
          <p:nvPr/>
        </p:nvGrpSpPr>
        <p:grpSpPr>
          <a:xfrm rot="0">
            <a:off x="4458366" y="0"/>
            <a:ext cx="9658350" cy="10287000"/>
            <a:chOff x="0" y="0"/>
            <a:chExt cx="2543763" cy="2709333"/>
          </a:xfrm>
        </p:grpSpPr>
        <p:sp>
          <p:nvSpPr>
            <p:cNvPr name="Freeform 4" id="4"/>
            <p:cNvSpPr/>
            <p:nvPr/>
          </p:nvSpPr>
          <p:spPr>
            <a:xfrm flipH="false" flipV="false" rot="0">
              <a:off x="0" y="0"/>
              <a:ext cx="2543763" cy="2709333"/>
            </a:xfrm>
            <a:custGeom>
              <a:avLst/>
              <a:gdLst/>
              <a:ahLst/>
              <a:cxnLst/>
              <a:rect r="r" b="b" t="t" l="l"/>
              <a:pathLst>
                <a:path h="2709333" w="2543763">
                  <a:moveTo>
                    <a:pt x="0" y="0"/>
                  </a:moveTo>
                  <a:lnTo>
                    <a:pt x="2543763" y="0"/>
                  </a:lnTo>
                  <a:lnTo>
                    <a:pt x="2543763" y="2709333"/>
                  </a:lnTo>
                  <a:lnTo>
                    <a:pt x="0" y="2709333"/>
                  </a:lnTo>
                  <a:close/>
                </a:path>
              </a:pathLst>
            </a:custGeom>
            <a:solidFill>
              <a:srgbClr val="051D40">
                <a:alpha val="74902"/>
              </a:srgbClr>
            </a:solidFill>
          </p:spPr>
        </p:sp>
        <p:sp>
          <p:nvSpPr>
            <p:cNvPr name="TextBox 5" id="5"/>
            <p:cNvSpPr txBox="true"/>
            <p:nvPr/>
          </p:nvSpPr>
          <p:spPr>
            <a:xfrm>
              <a:off x="0" y="-38100"/>
              <a:ext cx="2543763" cy="2747433"/>
            </a:xfrm>
            <a:prstGeom prst="rect">
              <a:avLst/>
            </a:prstGeom>
          </p:spPr>
          <p:txBody>
            <a:bodyPr anchor="ctr" rtlCol="false" tIns="50800" lIns="50800" bIns="50800" rIns="50800"/>
            <a:lstStyle/>
            <a:p>
              <a:pPr algn="ctr">
                <a:lnSpc>
                  <a:spcPts val="2605"/>
                </a:lnSpc>
              </a:pPr>
            </a:p>
          </p:txBody>
        </p:sp>
      </p:grpSp>
      <p:sp>
        <p:nvSpPr>
          <p:cNvPr name="TextBox 6" id="6"/>
          <p:cNvSpPr txBox="true"/>
          <p:nvPr/>
        </p:nvSpPr>
        <p:spPr>
          <a:xfrm rot="0">
            <a:off x="5021151" y="2372600"/>
            <a:ext cx="8245699" cy="719138"/>
          </a:xfrm>
          <a:prstGeom prst="rect">
            <a:avLst/>
          </a:prstGeom>
        </p:spPr>
        <p:txBody>
          <a:bodyPr anchor="t" rtlCol="false" tIns="0" lIns="0" bIns="0" rIns="0">
            <a:spAutoFit/>
          </a:bodyPr>
          <a:lstStyle/>
          <a:p>
            <a:pPr algn="ctr" marL="0" indent="0" lvl="0">
              <a:lnSpc>
                <a:spcPts val="5687"/>
              </a:lnSpc>
              <a:spcBef>
                <a:spcPct val="0"/>
              </a:spcBef>
            </a:pPr>
            <a:r>
              <a:rPr lang="en-US" sz="4739">
                <a:solidFill>
                  <a:srgbClr val="FFFFFF"/>
                </a:solidFill>
                <a:latin typeface="Now Bold"/>
              </a:rPr>
              <a:t>SUMMARY</a:t>
            </a:r>
          </a:p>
        </p:txBody>
      </p:sp>
      <p:sp>
        <p:nvSpPr>
          <p:cNvPr name="TextBox 7" id="7"/>
          <p:cNvSpPr txBox="true"/>
          <p:nvPr/>
        </p:nvSpPr>
        <p:spPr>
          <a:xfrm rot="0">
            <a:off x="5164691" y="3972254"/>
            <a:ext cx="8245699" cy="7259723"/>
          </a:xfrm>
          <a:prstGeom prst="rect">
            <a:avLst/>
          </a:prstGeom>
        </p:spPr>
        <p:txBody>
          <a:bodyPr anchor="t" rtlCol="false" tIns="0" lIns="0" bIns="0" rIns="0">
            <a:spAutoFit/>
          </a:bodyPr>
          <a:lstStyle/>
          <a:p>
            <a:pPr algn="ctr" marL="0" indent="0" lvl="0">
              <a:lnSpc>
                <a:spcPts val="3652"/>
              </a:lnSpc>
              <a:spcBef>
                <a:spcPct val="0"/>
              </a:spcBef>
            </a:pPr>
            <a:r>
              <a:rPr lang="en-US" sz="2646">
                <a:solidFill>
                  <a:srgbClr val="FFFFFF"/>
                </a:solidFill>
                <a:latin typeface="DM Sans"/>
              </a:rPr>
              <a:t>W</a:t>
            </a:r>
            <a:r>
              <a:rPr lang="en-US" sz="2646" strike="noStrike" u="none">
                <a:solidFill>
                  <a:srgbClr val="FFFFFF"/>
                </a:solidFill>
                <a:latin typeface="DM Sans"/>
              </a:rPr>
              <a:t>e introduce a comprehensive AI-driven solution for accident prevention and prediction in the realm of transportation safety. Our solution leverages advanced machine learning algorithms and AI tools to enhance real-time accident detection, analyze driver behavior, monitor road conditions, optimize traffic management, prevent collisions, and improve crash data analysis. The combination of these features aims to significantly enhance road safety and contribute to the overall efficiency of transportation systems.</a:t>
            </a:r>
          </a:p>
          <a:p>
            <a:pPr algn="ctr" marL="0" indent="0" lvl="0">
              <a:lnSpc>
                <a:spcPts val="3652"/>
              </a:lnSpc>
              <a:spcBef>
                <a:spcPct val="0"/>
              </a:spcBef>
            </a:pPr>
          </a:p>
          <a:p>
            <a:pPr algn="ctr" marL="0" indent="0" lvl="0">
              <a:lnSpc>
                <a:spcPts val="3652"/>
              </a:lnSpc>
              <a:spcBef>
                <a:spcPct val="0"/>
              </a:spcBef>
            </a:pPr>
          </a:p>
          <a:p>
            <a:pPr algn="ctr" marL="0" indent="0" lvl="0">
              <a:lnSpc>
                <a:spcPts val="3652"/>
              </a:lnSpc>
              <a:spcBef>
                <a:spcPct val="0"/>
              </a:spcBef>
            </a:pPr>
          </a:p>
          <a:p>
            <a:pPr algn="ctr" marL="0" indent="0" lvl="0">
              <a:lnSpc>
                <a:spcPts val="3652"/>
              </a:lnSpc>
              <a:spcBef>
                <a:spcPct val="0"/>
              </a:spcBef>
            </a:pPr>
          </a:p>
          <a:p>
            <a:pPr algn="ctr">
              <a:lnSpc>
                <a:spcPts val="3652"/>
              </a:lnSpc>
              <a:spcBef>
                <a:spcPct val="0"/>
              </a:spcBef>
            </a:pPr>
          </a:p>
        </p:txBody>
      </p:sp>
      <p:sp>
        <p:nvSpPr>
          <p:cNvPr name="AutoShape 8" id="8"/>
          <p:cNvSpPr/>
          <p:nvPr/>
        </p:nvSpPr>
        <p:spPr>
          <a:xfrm>
            <a:off x="5021151" y="9130445"/>
            <a:ext cx="8735422" cy="0"/>
          </a:xfrm>
          <a:prstGeom prst="line">
            <a:avLst/>
          </a:prstGeom>
          <a:ln cap="flat" w="47625">
            <a:solidFill>
              <a:srgbClr val="145DA0"/>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7815459" y="604778"/>
            <a:ext cx="9077445" cy="9077445"/>
          </a:xfrm>
          <a:custGeom>
            <a:avLst/>
            <a:gdLst/>
            <a:ahLst/>
            <a:cxnLst/>
            <a:rect r="r" b="b" t="t" l="l"/>
            <a:pathLst>
              <a:path h="9077445" w="9077445">
                <a:moveTo>
                  <a:pt x="0" y="0"/>
                </a:moveTo>
                <a:lnTo>
                  <a:pt x="9077445" y="0"/>
                </a:lnTo>
                <a:lnTo>
                  <a:pt x="9077445" y="9077444"/>
                </a:lnTo>
                <a:lnTo>
                  <a:pt x="0" y="90774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46117" y="2251242"/>
            <a:ext cx="15513586" cy="6319565"/>
          </a:xfrm>
          <a:custGeom>
            <a:avLst/>
            <a:gdLst/>
            <a:ahLst/>
            <a:cxnLst/>
            <a:rect r="r" b="b" t="t" l="l"/>
            <a:pathLst>
              <a:path h="6319565" w="15513586">
                <a:moveTo>
                  <a:pt x="0" y="0"/>
                </a:moveTo>
                <a:lnTo>
                  <a:pt x="15513587" y="0"/>
                </a:lnTo>
                <a:lnTo>
                  <a:pt x="15513587" y="6319565"/>
                </a:lnTo>
                <a:lnTo>
                  <a:pt x="0" y="6319565"/>
                </a:lnTo>
                <a:lnTo>
                  <a:pt x="0" y="0"/>
                </a:lnTo>
                <a:close/>
              </a:path>
            </a:pathLst>
          </a:custGeom>
          <a:blipFill>
            <a:blip r:embed="rId4"/>
            <a:stretch>
              <a:fillRect l="-446" t="0" r="-446" b="0"/>
            </a:stretch>
          </a:blipFill>
        </p:spPr>
      </p:sp>
      <p:sp>
        <p:nvSpPr>
          <p:cNvPr name="TextBox 4" id="4"/>
          <p:cNvSpPr txBox="true"/>
          <p:nvPr/>
        </p:nvSpPr>
        <p:spPr>
          <a:xfrm rot="0">
            <a:off x="4984246" y="1028700"/>
            <a:ext cx="8437330" cy="1222542"/>
          </a:xfrm>
          <a:prstGeom prst="rect">
            <a:avLst/>
          </a:prstGeom>
        </p:spPr>
        <p:txBody>
          <a:bodyPr anchor="t" rtlCol="false" tIns="0" lIns="0" bIns="0" rIns="0">
            <a:spAutoFit/>
          </a:bodyPr>
          <a:lstStyle/>
          <a:p>
            <a:pPr algn="ctr" marL="0" indent="0" lvl="0">
              <a:lnSpc>
                <a:spcPts val="9625"/>
              </a:lnSpc>
              <a:spcBef>
                <a:spcPct val="0"/>
              </a:spcBef>
            </a:pPr>
            <a:r>
              <a:rPr lang="en-US" sz="8020">
                <a:solidFill>
                  <a:srgbClr val="56AEFF"/>
                </a:solidFill>
                <a:latin typeface="Now Bold"/>
              </a:rPr>
              <a:t>MAP</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6434219" y="2183769"/>
            <a:ext cx="5452147" cy="1184729"/>
            <a:chOff x="0" y="0"/>
            <a:chExt cx="3361252" cy="730386"/>
          </a:xfrm>
        </p:grpSpPr>
        <p:sp>
          <p:nvSpPr>
            <p:cNvPr name="Freeform 3" id="3"/>
            <p:cNvSpPr/>
            <p:nvPr/>
          </p:nvSpPr>
          <p:spPr>
            <a:xfrm flipH="false" flipV="false" rot="0">
              <a:off x="0" y="0"/>
              <a:ext cx="3361252" cy="730386"/>
            </a:xfrm>
            <a:custGeom>
              <a:avLst/>
              <a:gdLst/>
              <a:ahLst/>
              <a:cxnLst/>
              <a:rect r="r" b="b" t="t" l="l"/>
              <a:pathLst>
                <a:path h="730386" w="3361252">
                  <a:moveTo>
                    <a:pt x="0" y="0"/>
                  </a:moveTo>
                  <a:lnTo>
                    <a:pt x="3158052" y="0"/>
                  </a:lnTo>
                  <a:lnTo>
                    <a:pt x="3361252" y="365193"/>
                  </a:lnTo>
                  <a:lnTo>
                    <a:pt x="3158052" y="730386"/>
                  </a:lnTo>
                  <a:lnTo>
                    <a:pt x="0" y="730386"/>
                  </a:lnTo>
                  <a:lnTo>
                    <a:pt x="203200" y="365193"/>
                  </a:lnTo>
                  <a:lnTo>
                    <a:pt x="0" y="0"/>
                  </a:lnTo>
                  <a:close/>
                </a:path>
              </a:pathLst>
            </a:custGeom>
            <a:solidFill>
              <a:srgbClr val="145DA0"/>
            </a:solidFill>
          </p:spPr>
        </p:sp>
        <p:sp>
          <p:nvSpPr>
            <p:cNvPr name="TextBox 4" id="4"/>
            <p:cNvSpPr txBox="true"/>
            <p:nvPr/>
          </p:nvSpPr>
          <p:spPr>
            <a:xfrm>
              <a:off x="177800" y="-38100"/>
              <a:ext cx="3107252" cy="768486"/>
            </a:xfrm>
            <a:prstGeom prst="rect">
              <a:avLst/>
            </a:prstGeom>
          </p:spPr>
          <p:txBody>
            <a:bodyPr anchor="ctr" rtlCol="false" tIns="50800" lIns="50800" bIns="50800" rIns="50800"/>
            <a:lstStyle/>
            <a:p>
              <a:pPr algn="ctr">
                <a:lnSpc>
                  <a:spcPts val="2605"/>
                </a:lnSpc>
              </a:pPr>
            </a:p>
          </p:txBody>
        </p:sp>
      </p:grpSp>
      <p:grpSp>
        <p:nvGrpSpPr>
          <p:cNvPr name="Group 5" id="5"/>
          <p:cNvGrpSpPr/>
          <p:nvPr/>
        </p:nvGrpSpPr>
        <p:grpSpPr>
          <a:xfrm rot="-10800000">
            <a:off x="6093797" y="3368497"/>
            <a:ext cx="5483770" cy="1184729"/>
            <a:chOff x="0" y="0"/>
            <a:chExt cx="3380748" cy="730386"/>
          </a:xfrm>
        </p:grpSpPr>
        <p:sp>
          <p:nvSpPr>
            <p:cNvPr name="Freeform 6" id="6"/>
            <p:cNvSpPr/>
            <p:nvPr/>
          </p:nvSpPr>
          <p:spPr>
            <a:xfrm flipH="false" flipV="false" rot="0">
              <a:off x="0" y="0"/>
              <a:ext cx="3380748" cy="730386"/>
            </a:xfrm>
            <a:custGeom>
              <a:avLst/>
              <a:gdLst/>
              <a:ahLst/>
              <a:cxnLst/>
              <a:rect r="r" b="b" t="t" l="l"/>
              <a:pathLst>
                <a:path h="730386" w="3380748">
                  <a:moveTo>
                    <a:pt x="0" y="0"/>
                  </a:moveTo>
                  <a:lnTo>
                    <a:pt x="3177548" y="0"/>
                  </a:lnTo>
                  <a:lnTo>
                    <a:pt x="3380748" y="365193"/>
                  </a:lnTo>
                  <a:lnTo>
                    <a:pt x="3177548" y="730386"/>
                  </a:lnTo>
                  <a:lnTo>
                    <a:pt x="0" y="730386"/>
                  </a:lnTo>
                  <a:lnTo>
                    <a:pt x="203200" y="365193"/>
                  </a:lnTo>
                  <a:lnTo>
                    <a:pt x="0" y="0"/>
                  </a:lnTo>
                  <a:close/>
                </a:path>
              </a:pathLst>
            </a:custGeom>
            <a:solidFill>
              <a:srgbClr val="0071C9"/>
            </a:solidFill>
          </p:spPr>
        </p:sp>
        <p:sp>
          <p:nvSpPr>
            <p:cNvPr name="TextBox 7" id="7"/>
            <p:cNvSpPr txBox="true"/>
            <p:nvPr/>
          </p:nvSpPr>
          <p:spPr>
            <a:xfrm>
              <a:off x="177800" y="-38100"/>
              <a:ext cx="3126748" cy="768486"/>
            </a:xfrm>
            <a:prstGeom prst="rect">
              <a:avLst/>
            </a:prstGeom>
          </p:spPr>
          <p:txBody>
            <a:bodyPr anchor="ctr" rtlCol="false" tIns="50800" lIns="50800" bIns="50800" rIns="50800"/>
            <a:lstStyle/>
            <a:p>
              <a:pPr algn="ctr">
                <a:lnSpc>
                  <a:spcPts val="2605"/>
                </a:lnSpc>
              </a:pPr>
            </a:p>
          </p:txBody>
        </p:sp>
      </p:grpSp>
      <p:grpSp>
        <p:nvGrpSpPr>
          <p:cNvPr name="Group 8" id="8"/>
          <p:cNvGrpSpPr/>
          <p:nvPr/>
        </p:nvGrpSpPr>
        <p:grpSpPr>
          <a:xfrm rot="0">
            <a:off x="6434219" y="4553226"/>
            <a:ext cx="5452147" cy="1184729"/>
            <a:chOff x="0" y="0"/>
            <a:chExt cx="3361252" cy="730386"/>
          </a:xfrm>
        </p:grpSpPr>
        <p:sp>
          <p:nvSpPr>
            <p:cNvPr name="Freeform 9" id="9"/>
            <p:cNvSpPr/>
            <p:nvPr/>
          </p:nvSpPr>
          <p:spPr>
            <a:xfrm flipH="false" flipV="false" rot="0">
              <a:off x="0" y="0"/>
              <a:ext cx="3361252" cy="730386"/>
            </a:xfrm>
            <a:custGeom>
              <a:avLst/>
              <a:gdLst/>
              <a:ahLst/>
              <a:cxnLst/>
              <a:rect r="r" b="b" t="t" l="l"/>
              <a:pathLst>
                <a:path h="730386" w="3361252">
                  <a:moveTo>
                    <a:pt x="0" y="0"/>
                  </a:moveTo>
                  <a:lnTo>
                    <a:pt x="3158052" y="0"/>
                  </a:lnTo>
                  <a:lnTo>
                    <a:pt x="3361252" y="365193"/>
                  </a:lnTo>
                  <a:lnTo>
                    <a:pt x="3158052" y="730386"/>
                  </a:lnTo>
                  <a:lnTo>
                    <a:pt x="0" y="730386"/>
                  </a:lnTo>
                  <a:lnTo>
                    <a:pt x="203200" y="365193"/>
                  </a:lnTo>
                  <a:lnTo>
                    <a:pt x="0" y="0"/>
                  </a:lnTo>
                  <a:close/>
                </a:path>
              </a:pathLst>
            </a:custGeom>
            <a:solidFill>
              <a:srgbClr val="56AEFF"/>
            </a:solidFill>
          </p:spPr>
        </p:sp>
        <p:sp>
          <p:nvSpPr>
            <p:cNvPr name="TextBox 10" id="10"/>
            <p:cNvSpPr txBox="true"/>
            <p:nvPr/>
          </p:nvSpPr>
          <p:spPr>
            <a:xfrm>
              <a:off x="177800" y="-38100"/>
              <a:ext cx="3107252" cy="768486"/>
            </a:xfrm>
            <a:prstGeom prst="rect">
              <a:avLst/>
            </a:prstGeom>
          </p:spPr>
          <p:txBody>
            <a:bodyPr anchor="ctr" rtlCol="false" tIns="50800" lIns="50800" bIns="50800" rIns="50800"/>
            <a:lstStyle/>
            <a:p>
              <a:pPr algn="ctr">
                <a:lnSpc>
                  <a:spcPts val="2605"/>
                </a:lnSpc>
              </a:pPr>
            </a:p>
          </p:txBody>
        </p:sp>
      </p:grpSp>
      <p:grpSp>
        <p:nvGrpSpPr>
          <p:cNvPr name="Group 11" id="11"/>
          <p:cNvGrpSpPr/>
          <p:nvPr/>
        </p:nvGrpSpPr>
        <p:grpSpPr>
          <a:xfrm rot="-10800000">
            <a:off x="6093797" y="5737955"/>
            <a:ext cx="5483770" cy="1184729"/>
            <a:chOff x="0" y="0"/>
            <a:chExt cx="3380748" cy="730386"/>
          </a:xfrm>
        </p:grpSpPr>
        <p:sp>
          <p:nvSpPr>
            <p:cNvPr name="Freeform 12" id="12"/>
            <p:cNvSpPr/>
            <p:nvPr/>
          </p:nvSpPr>
          <p:spPr>
            <a:xfrm flipH="false" flipV="false" rot="0">
              <a:off x="0" y="0"/>
              <a:ext cx="3380748" cy="730386"/>
            </a:xfrm>
            <a:custGeom>
              <a:avLst/>
              <a:gdLst/>
              <a:ahLst/>
              <a:cxnLst/>
              <a:rect r="r" b="b" t="t" l="l"/>
              <a:pathLst>
                <a:path h="730386" w="3380748">
                  <a:moveTo>
                    <a:pt x="0" y="0"/>
                  </a:moveTo>
                  <a:lnTo>
                    <a:pt x="3177548" y="0"/>
                  </a:lnTo>
                  <a:lnTo>
                    <a:pt x="3380748" y="365193"/>
                  </a:lnTo>
                  <a:lnTo>
                    <a:pt x="3177548" y="730386"/>
                  </a:lnTo>
                  <a:lnTo>
                    <a:pt x="0" y="730386"/>
                  </a:lnTo>
                  <a:lnTo>
                    <a:pt x="203200" y="365193"/>
                  </a:lnTo>
                  <a:lnTo>
                    <a:pt x="0" y="0"/>
                  </a:lnTo>
                  <a:close/>
                </a:path>
              </a:pathLst>
            </a:custGeom>
            <a:solidFill>
              <a:srgbClr val="4BD1FB"/>
            </a:solidFill>
          </p:spPr>
        </p:sp>
        <p:sp>
          <p:nvSpPr>
            <p:cNvPr name="TextBox 13" id="13"/>
            <p:cNvSpPr txBox="true"/>
            <p:nvPr/>
          </p:nvSpPr>
          <p:spPr>
            <a:xfrm>
              <a:off x="177800" y="-38100"/>
              <a:ext cx="3126748" cy="768486"/>
            </a:xfrm>
            <a:prstGeom prst="rect">
              <a:avLst/>
            </a:prstGeom>
          </p:spPr>
          <p:txBody>
            <a:bodyPr anchor="ctr" rtlCol="false" tIns="50800" lIns="50800" bIns="50800" rIns="50800"/>
            <a:lstStyle/>
            <a:p>
              <a:pPr algn="ctr">
                <a:lnSpc>
                  <a:spcPts val="2605"/>
                </a:lnSpc>
              </a:pPr>
            </a:p>
          </p:txBody>
        </p:sp>
      </p:grpSp>
      <p:grpSp>
        <p:nvGrpSpPr>
          <p:cNvPr name="Group 14" id="14"/>
          <p:cNvGrpSpPr/>
          <p:nvPr/>
        </p:nvGrpSpPr>
        <p:grpSpPr>
          <a:xfrm rot="0">
            <a:off x="6434219" y="6918503"/>
            <a:ext cx="5452147" cy="1184729"/>
            <a:chOff x="0" y="0"/>
            <a:chExt cx="3361252" cy="730386"/>
          </a:xfrm>
        </p:grpSpPr>
        <p:sp>
          <p:nvSpPr>
            <p:cNvPr name="Freeform 15" id="15"/>
            <p:cNvSpPr/>
            <p:nvPr/>
          </p:nvSpPr>
          <p:spPr>
            <a:xfrm flipH="false" flipV="false" rot="0">
              <a:off x="0" y="0"/>
              <a:ext cx="3361252" cy="730386"/>
            </a:xfrm>
            <a:custGeom>
              <a:avLst/>
              <a:gdLst/>
              <a:ahLst/>
              <a:cxnLst/>
              <a:rect r="r" b="b" t="t" l="l"/>
              <a:pathLst>
                <a:path h="730386" w="3361252">
                  <a:moveTo>
                    <a:pt x="0" y="0"/>
                  </a:moveTo>
                  <a:lnTo>
                    <a:pt x="3158052" y="0"/>
                  </a:lnTo>
                  <a:lnTo>
                    <a:pt x="3361252" y="365193"/>
                  </a:lnTo>
                  <a:lnTo>
                    <a:pt x="3158052" y="730386"/>
                  </a:lnTo>
                  <a:lnTo>
                    <a:pt x="0" y="730386"/>
                  </a:lnTo>
                  <a:lnTo>
                    <a:pt x="203200" y="365193"/>
                  </a:lnTo>
                  <a:lnTo>
                    <a:pt x="0" y="0"/>
                  </a:lnTo>
                  <a:close/>
                </a:path>
              </a:pathLst>
            </a:custGeom>
            <a:solidFill>
              <a:srgbClr val="CFF4FF"/>
            </a:solidFill>
          </p:spPr>
        </p:sp>
        <p:sp>
          <p:nvSpPr>
            <p:cNvPr name="TextBox 16" id="16"/>
            <p:cNvSpPr txBox="true"/>
            <p:nvPr/>
          </p:nvSpPr>
          <p:spPr>
            <a:xfrm>
              <a:off x="177800" y="-38100"/>
              <a:ext cx="3107252" cy="768486"/>
            </a:xfrm>
            <a:prstGeom prst="rect">
              <a:avLst/>
            </a:prstGeom>
          </p:spPr>
          <p:txBody>
            <a:bodyPr anchor="ctr" rtlCol="false" tIns="50800" lIns="50800" bIns="50800" rIns="50800"/>
            <a:lstStyle/>
            <a:p>
              <a:pPr algn="ctr">
                <a:lnSpc>
                  <a:spcPts val="2605"/>
                </a:lnSpc>
              </a:pPr>
            </a:p>
          </p:txBody>
        </p:sp>
      </p:grpSp>
      <p:sp>
        <p:nvSpPr>
          <p:cNvPr name="TextBox 17" id="17"/>
          <p:cNvSpPr txBox="true"/>
          <p:nvPr/>
        </p:nvSpPr>
        <p:spPr>
          <a:xfrm rot="0">
            <a:off x="11388338" y="2246990"/>
            <a:ext cx="4526224" cy="911586"/>
          </a:xfrm>
          <a:prstGeom prst="rect">
            <a:avLst/>
          </a:prstGeom>
        </p:spPr>
        <p:txBody>
          <a:bodyPr anchor="t" rtlCol="false" tIns="0" lIns="0" bIns="0" rIns="0">
            <a:spAutoFit/>
          </a:bodyPr>
          <a:lstStyle/>
          <a:p>
            <a:pPr algn="ctr" marL="0" indent="0" lvl="0">
              <a:lnSpc>
                <a:spcPts val="3615"/>
              </a:lnSpc>
            </a:pPr>
            <a:r>
              <a:rPr lang="en-US" sz="2869">
                <a:solidFill>
                  <a:srgbClr val="FFFFFF"/>
                </a:solidFill>
                <a:latin typeface="DM Sans"/>
              </a:rPr>
              <a:t>Real-time Accident Detection</a:t>
            </a:r>
          </a:p>
        </p:txBody>
      </p:sp>
      <p:sp>
        <p:nvSpPr>
          <p:cNvPr name="TextBox 18" id="18"/>
          <p:cNvSpPr txBox="true"/>
          <p:nvPr/>
        </p:nvSpPr>
        <p:spPr>
          <a:xfrm rot="0">
            <a:off x="1400649" y="3724144"/>
            <a:ext cx="4490889" cy="454386"/>
          </a:xfrm>
          <a:prstGeom prst="rect">
            <a:avLst/>
          </a:prstGeom>
        </p:spPr>
        <p:txBody>
          <a:bodyPr anchor="t" rtlCol="false" tIns="0" lIns="0" bIns="0" rIns="0">
            <a:spAutoFit/>
          </a:bodyPr>
          <a:lstStyle/>
          <a:p>
            <a:pPr algn="r" marL="0" indent="0" lvl="0">
              <a:lnSpc>
                <a:spcPts val="3615"/>
              </a:lnSpc>
            </a:pPr>
            <a:r>
              <a:rPr lang="en-US" sz="2869">
                <a:solidFill>
                  <a:srgbClr val="FFFFFF"/>
                </a:solidFill>
                <a:latin typeface="DM Sans"/>
              </a:rPr>
              <a:t>Driver Behavior Analysis</a:t>
            </a:r>
          </a:p>
        </p:txBody>
      </p:sp>
      <p:sp>
        <p:nvSpPr>
          <p:cNvPr name="TextBox 19" id="19"/>
          <p:cNvSpPr txBox="true"/>
          <p:nvPr/>
        </p:nvSpPr>
        <p:spPr>
          <a:xfrm rot="0">
            <a:off x="12126707" y="4906782"/>
            <a:ext cx="4884918" cy="454386"/>
          </a:xfrm>
          <a:prstGeom prst="rect">
            <a:avLst/>
          </a:prstGeom>
        </p:spPr>
        <p:txBody>
          <a:bodyPr anchor="t" rtlCol="false" tIns="0" lIns="0" bIns="0" rIns="0">
            <a:spAutoFit/>
          </a:bodyPr>
          <a:lstStyle/>
          <a:p>
            <a:pPr marL="0" indent="0" lvl="0">
              <a:lnSpc>
                <a:spcPts val="3615"/>
              </a:lnSpc>
            </a:pPr>
            <a:r>
              <a:rPr lang="en-US" sz="2869">
                <a:solidFill>
                  <a:srgbClr val="FFFFFF"/>
                </a:solidFill>
                <a:latin typeface="DM Sans"/>
              </a:rPr>
              <a:t>Road Condition Monitoring</a:t>
            </a:r>
          </a:p>
        </p:txBody>
      </p:sp>
      <p:sp>
        <p:nvSpPr>
          <p:cNvPr name="TextBox 20" id="20"/>
          <p:cNvSpPr txBox="true"/>
          <p:nvPr/>
        </p:nvSpPr>
        <p:spPr>
          <a:xfrm rot="0">
            <a:off x="1318071" y="5865001"/>
            <a:ext cx="4656045" cy="911586"/>
          </a:xfrm>
          <a:prstGeom prst="rect">
            <a:avLst/>
          </a:prstGeom>
        </p:spPr>
        <p:txBody>
          <a:bodyPr anchor="t" rtlCol="false" tIns="0" lIns="0" bIns="0" rIns="0">
            <a:spAutoFit/>
          </a:bodyPr>
          <a:lstStyle/>
          <a:p>
            <a:pPr algn="r" marL="0" indent="0" lvl="0">
              <a:lnSpc>
                <a:spcPts val="3615"/>
              </a:lnSpc>
            </a:pPr>
            <a:r>
              <a:rPr lang="en-US" sz="2869">
                <a:solidFill>
                  <a:srgbClr val="FFFFFF"/>
                </a:solidFill>
                <a:latin typeface="DM Sans"/>
              </a:rPr>
              <a:t>Intelligent Traffic Management</a:t>
            </a:r>
          </a:p>
        </p:txBody>
      </p:sp>
      <p:sp>
        <p:nvSpPr>
          <p:cNvPr name="TextBox 21" id="21"/>
          <p:cNvSpPr txBox="true"/>
          <p:nvPr/>
        </p:nvSpPr>
        <p:spPr>
          <a:xfrm rot="0">
            <a:off x="12126707" y="7113768"/>
            <a:ext cx="4500162" cy="911586"/>
          </a:xfrm>
          <a:prstGeom prst="rect">
            <a:avLst/>
          </a:prstGeom>
        </p:spPr>
        <p:txBody>
          <a:bodyPr anchor="t" rtlCol="false" tIns="0" lIns="0" bIns="0" rIns="0">
            <a:spAutoFit/>
          </a:bodyPr>
          <a:lstStyle/>
          <a:p>
            <a:pPr marL="0" indent="0" lvl="0">
              <a:lnSpc>
                <a:spcPts val="3615"/>
              </a:lnSpc>
            </a:pPr>
            <a:r>
              <a:rPr lang="en-US" sz="2869">
                <a:solidFill>
                  <a:srgbClr val="FFFFFF"/>
                </a:solidFill>
                <a:latin typeface="DM Sans"/>
              </a:rPr>
              <a:t>Collision Prevention Systems</a:t>
            </a:r>
          </a:p>
        </p:txBody>
      </p:sp>
      <p:sp>
        <p:nvSpPr>
          <p:cNvPr name="Freeform 22" id="22"/>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24" id="24"/>
          <p:cNvSpPr txBox="true"/>
          <p:nvPr/>
        </p:nvSpPr>
        <p:spPr>
          <a:xfrm rot="0">
            <a:off x="5891538" y="789018"/>
            <a:ext cx="6235170" cy="1009650"/>
          </a:xfrm>
          <a:prstGeom prst="rect">
            <a:avLst/>
          </a:prstGeom>
        </p:spPr>
        <p:txBody>
          <a:bodyPr anchor="t" rtlCol="false" tIns="0" lIns="0" bIns="0" rIns="0">
            <a:spAutoFit/>
          </a:bodyPr>
          <a:lstStyle/>
          <a:p>
            <a:pPr algn="ctr" marL="0" indent="0" lvl="0">
              <a:lnSpc>
                <a:spcPts val="7884"/>
              </a:lnSpc>
              <a:spcBef>
                <a:spcPct val="0"/>
              </a:spcBef>
            </a:pPr>
            <a:r>
              <a:rPr lang="en-US" sz="6570">
                <a:solidFill>
                  <a:srgbClr val="FFFFFF"/>
                </a:solidFill>
                <a:latin typeface="Now Bold"/>
              </a:rPr>
              <a:t>SOLUTIONS</a:t>
            </a:r>
          </a:p>
        </p:txBody>
      </p:sp>
      <p:grpSp>
        <p:nvGrpSpPr>
          <p:cNvPr name="Group 25" id="25"/>
          <p:cNvGrpSpPr/>
          <p:nvPr/>
        </p:nvGrpSpPr>
        <p:grpSpPr>
          <a:xfrm rot="-10800000">
            <a:off x="6093797" y="8103231"/>
            <a:ext cx="5483770" cy="1184729"/>
            <a:chOff x="0" y="0"/>
            <a:chExt cx="3380748" cy="730386"/>
          </a:xfrm>
        </p:grpSpPr>
        <p:sp>
          <p:nvSpPr>
            <p:cNvPr name="Freeform 26" id="26"/>
            <p:cNvSpPr/>
            <p:nvPr/>
          </p:nvSpPr>
          <p:spPr>
            <a:xfrm flipH="false" flipV="false" rot="0">
              <a:off x="0" y="0"/>
              <a:ext cx="3380748" cy="730386"/>
            </a:xfrm>
            <a:custGeom>
              <a:avLst/>
              <a:gdLst/>
              <a:ahLst/>
              <a:cxnLst/>
              <a:rect r="r" b="b" t="t" l="l"/>
              <a:pathLst>
                <a:path h="730386" w="3380748">
                  <a:moveTo>
                    <a:pt x="0" y="0"/>
                  </a:moveTo>
                  <a:lnTo>
                    <a:pt x="3177548" y="0"/>
                  </a:lnTo>
                  <a:lnTo>
                    <a:pt x="3380748" y="365193"/>
                  </a:lnTo>
                  <a:lnTo>
                    <a:pt x="3177548" y="730386"/>
                  </a:lnTo>
                  <a:lnTo>
                    <a:pt x="0" y="730386"/>
                  </a:lnTo>
                  <a:lnTo>
                    <a:pt x="203200" y="365193"/>
                  </a:lnTo>
                  <a:lnTo>
                    <a:pt x="0" y="0"/>
                  </a:lnTo>
                  <a:close/>
                </a:path>
              </a:pathLst>
            </a:custGeom>
            <a:solidFill>
              <a:srgbClr val="FFFBFB"/>
            </a:solidFill>
          </p:spPr>
        </p:sp>
        <p:sp>
          <p:nvSpPr>
            <p:cNvPr name="TextBox 27" id="27"/>
            <p:cNvSpPr txBox="true"/>
            <p:nvPr/>
          </p:nvSpPr>
          <p:spPr>
            <a:xfrm>
              <a:off x="177800" y="-38100"/>
              <a:ext cx="3126748" cy="768486"/>
            </a:xfrm>
            <a:prstGeom prst="rect">
              <a:avLst/>
            </a:prstGeom>
          </p:spPr>
          <p:txBody>
            <a:bodyPr anchor="ctr" rtlCol="false" tIns="50800" lIns="50800" bIns="50800" rIns="50800"/>
            <a:lstStyle/>
            <a:p>
              <a:pPr algn="ctr">
                <a:lnSpc>
                  <a:spcPts val="2605"/>
                </a:lnSpc>
              </a:pPr>
            </a:p>
          </p:txBody>
        </p:sp>
      </p:grpSp>
      <p:sp>
        <p:nvSpPr>
          <p:cNvPr name="TextBox 28" id="28"/>
          <p:cNvSpPr txBox="true"/>
          <p:nvPr/>
        </p:nvSpPr>
        <p:spPr>
          <a:xfrm rot="0">
            <a:off x="2316886" y="8455656"/>
            <a:ext cx="4500162" cy="454386"/>
          </a:xfrm>
          <a:prstGeom prst="rect">
            <a:avLst/>
          </a:prstGeom>
        </p:spPr>
        <p:txBody>
          <a:bodyPr anchor="t" rtlCol="false" tIns="0" lIns="0" bIns="0" rIns="0">
            <a:spAutoFit/>
          </a:bodyPr>
          <a:lstStyle/>
          <a:p>
            <a:pPr marL="0" indent="0" lvl="0">
              <a:lnSpc>
                <a:spcPts val="3615"/>
              </a:lnSpc>
            </a:pPr>
            <a:r>
              <a:rPr lang="en-US" sz="2869">
                <a:solidFill>
                  <a:srgbClr val="FFFFFF"/>
                </a:solidFill>
                <a:latin typeface="DM Sans"/>
              </a:rPr>
              <a:t>Crash Data Analysis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644908" y="683049"/>
            <a:ext cx="8927551" cy="1961850"/>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Real-time Accident Detection</a:t>
            </a:r>
          </a:p>
        </p:txBody>
      </p:sp>
      <p:sp>
        <p:nvSpPr>
          <p:cNvPr name="Freeform 3" id="3"/>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34472" y="2995705"/>
            <a:ext cx="8927551" cy="4295590"/>
          </a:xfrm>
          <a:custGeom>
            <a:avLst/>
            <a:gdLst/>
            <a:ahLst/>
            <a:cxnLst/>
            <a:rect r="r" b="b" t="t" l="l"/>
            <a:pathLst>
              <a:path h="4295590" w="8927551">
                <a:moveTo>
                  <a:pt x="0" y="0"/>
                </a:moveTo>
                <a:lnTo>
                  <a:pt x="8927551" y="0"/>
                </a:lnTo>
                <a:lnTo>
                  <a:pt x="8927551" y="4295590"/>
                </a:lnTo>
                <a:lnTo>
                  <a:pt x="0" y="4295590"/>
                </a:lnTo>
                <a:lnTo>
                  <a:pt x="0" y="0"/>
                </a:lnTo>
                <a:close/>
              </a:path>
            </a:pathLst>
          </a:custGeom>
          <a:blipFill>
            <a:blip r:embed="rId4"/>
            <a:stretch>
              <a:fillRect l="-9038" t="0" r="-9038" b="0"/>
            </a:stretch>
          </a:blipFill>
        </p:spPr>
      </p:sp>
      <p:sp>
        <p:nvSpPr>
          <p:cNvPr name="TextBox 6" id="6"/>
          <p:cNvSpPr txBox="true"/>
          <p:nvPr/>
        </p:nvSpPr>
        <p:spPr>
          <a:xfrm rot="0">
            <a:off x="9572459" y="1000125"/>
            <a:ext cx="8344453" cy="8562674"/>
          </a:xfrm>
          <a:prstGeom prst="rect">
            <a:avLst/>
          </a:prstGeom>
        </p:spPr>
        <p:txBody>
          <a:bodyPr anchor="t" rtlCol="false" tIns="0" lIns="0" bIns="0" rIns="0">
            <a:spAutoFit/>
          </a:bodyPr>
          <a:lstStyle/>
          <a:p>
            <a:pPr>
              <a:lnSpc>
                <a:spcPts val="2318"/>
              </a:lnSpc>
            </a:pPr>
            <a:r>
              <a:rPr lang="en-US" sz="1679">
                <a:solidFill>
                  <a:srgbClr val="FFFFFF"/>
                </a:solidFill>
                <a:latin typeface="DM Sans"/>
              </a:rPr>
              <a:t>1. Input Source:</a:t>
            </a:r>
          </a:p>
          <a:p>
            <a:pPr>
              <a:lnSpc>
                <a:spcPts val="2318"/>
              </a:lnSpc>
            </a:pPr>
            <a:r>
              <a:rPr lang="en-US" sz="1679">
                <a:solidFill>
                  <a:srgbClr val="FFFFFF"/>
                </a:solidFill>
                <a:latin typeface="DM Sans"/>
              </a:rPr>
              <a:t> Real-time Accident Detection begins with the input of video feeds sourced from CCTV cameras or drones, providing a continuous stream of visual information.</a:t>
            </a:r>
          </a:p>
          <a:p>
            <a:pPr>
              <a:lnSpc>
                <a:spcPts val="2318"/>
              </a:lnSpc>
            </a:pPr>
          </a:p>
          <a:p>
            <a:pPr>
              <a:lnSpc>
                <a:spcPts val="2318"/>
              </a:lnSpc>
            </a:pPr>
            <a:r>
              <a:rPr lang="en-US" sz="1679">
                <a:solidFill>
                  <a:srgbClr val="FFFFFF"/>
                </a:solidFill>
                <a:latin typeface="DM Sans"/>
              </a:rPr>
              <a:t>2. Preprocessing Steps:</a:t>
            </a:r>
          </a:p>
          <a:p>
            <a:pPr>
              <a:lnSpc>
                <a:spcPts val="2318"/>
              </a:lnSpc>
            </a:pPr>
            <a:r>
              <a:rPr lang="en-US" sz="1679">
                <a:solidFill>
                  <a:srgbClr val="FFFFFF"/>
                </a:solidFill>
                <a:latin typeface="DM Sans"/>
              </a:rPr>
              <a:t> Frames from the video feed undergo preprocessing, involving extraction and processing through a Convolutional Neural Network (CNN). This step prepares the data for further analysis.</a:t>
            </a:r>
          </a:p>
          <a:p>
            <a:pPr>
              <a:lnSpc>
                <a:spcPts val="2318"/>
              </a:lnSpc>
            </a:pPr>
          </a:p>
          <a:p>
            <a:pPr>
              <a:lnSpc>
                <a:spcPts val="2318"/>
              </a:lnSpc>
            </a:pPr>
            <a:r>
              <a:rPr lang="en-US" sz="1679">
                <a:solidFill>
                  <a:srgbClr val="FFFFFF"/>
                </a:solidFill>
                <a:latin typeface="DM Sans"/>
              </a:rPr>
              <a:t>3. Detection Process:</a:t>
            </a:r>
          </a:p>
          <a:p>
            <a:pPr>
              <a:lnSpc>
                <a:spcPts val="2318"/>
              </a:lnSpc>
            </a:pPr>
            <a:r>
              <a:rPr lang="en-US" sz="1679">
                <a:solidFill>
                  <a:srgbClr val="FFFFFF"/>
                </a:solidFill>
                <a:latin typeface="DM Sans"/>
              </a:rPr>
              <a:t> The CNN, with its specific architecture, layers, and filters, analyzes the frames to identify anomalies. It focuses on sudden changes in speed, direction, or trajectory within the visual data.</a:t>
            </a:r>
          </a:p>
          <a:p>
            <a:pPr>
              <a:lnSpc>
                <a:spcPts val="2318"/>
              </a:lnSpc>
            </a:pPr>
          </a:p>
          <a:p>
            <a:pPr>
              <a:lnSpc>
                <a:spcPts val="2318"/>
              </a:lnSpc>
            </a:pPr>
            <a:r>
              <a:rPr lang="en-US" sz="1679">
                <a:solidFill>
                  <a:srgbClr val="FFFFFF"/>
                </a:solidFill>
                <a:latin typeface="DM Sans"/>
              </a:rPr>
              <a:t>4. Output Generation:</a:t>
            </a:r>
          </a:p>
          <a:p>
            <a:pPr>
              <a:lnSpc>
                <a:spcPts val="2318"/>
              </a:lnSpc>
            </a:pPr>
            <a:r>
              <a:rPr lang="en-US" sz="1679">
                <a:solidFill>
                  <a:srgbClr val="FFFFFF"/>
                </a:solidFill>
                <a:latin typeface="DM Sans"/>
              </a:rPr>
              <a:t>Based on the analysis, the system generates real-time alerts or notifications. These alerts serve as proactive measures to notify relevant parties about potential accidents, allowing for timely responses.</a:t>
            </a:r>
          </a:p>
          <a:p>
            <a:pPr>
              <a:lnSpc>
                <a:spcPts val="2318"/>
              </a:lnSpc>
            </a:pPr>
          </a:p>
          <a:p>
            <a:pPr>
              <a:lnSpc>
                <a:spcPts val="2318"/>
              </a:lnSpc>
            </a:pPr>
            <a:r>
              <a:rPr lang="en-US" sz="1679">
                <a:solidFill>
                  <a:srgbClr val="FFFFFF"/>
                </a:solidFill>
                <a:latin typeface="DM Sans"/>
              </a:rPr>
              <a:t>5.Algorithm Refinement:</a:t>
            </a:r>
          </a:p>
          <a:p>
            <a:pPr>
              <a:lnSpc>
                <a:spcPts val="2318"/>
              </a:lnSpc>
            </a:pPr>
            <a:r>
              <a:rPr lang="en-US" sz="1679">
                <a:solidFill>
                  <a:srgbClr val="FFFFFF"/>
                </a:solidFill>
                <a:latin typeface="DM Sans"/>
              </a:rPr>
              <a:t>  The effectiveness of the detection system is enhanced through the refinement of the CNN algorithm. This involves training the model with annotated accident and non-accident frames, and fine-tuning hyperparameters to optimize detection accuracy.</a:t>
            </a:r>
          </a:p>
          <a:p>
            <a:pPr>
              <a:lnSpc>
                <a:spcPts val="2318"/>
              </a:lnSpc>
            </a:pPr>
          </a:p>
          <a:p>
            <a:pPr>
              <a:lnSpc>
                <a:spcPts val="2318"/>
              </a:lnSpc>
            </a:pPr>
            <a:r>
              <a:rPr lang="en-US" sz="1679">
                <a:solidFill>
                  <a:srgbClr val="FFFFFF"/>
                </a:solidFill>
                <a:latin typeface="DM Sans"/>
              </a:rPr>
              <a:t>6.  Tools Utilized:</a:t>
            </a:r>
          </a:p>
          <a:p>
            <a:pPr>
              <a:lnSpc>
                <a:spcPts val="2318"/>
              </a:lnSpc>
            </a:pPr>
            <a:r>
              <a:rPr lang="en-US" sz="1679">
                <a:solidFill>
                  <a:srgbClr val="FFFFFF"/>
                </a:solidFill>
                <a:latin typeface="DM Sans"/>
              </a:rPr>
              <a:t>TensorFlow or PyTorch are employed for building and training the CNN, providing a robust framework for machine learning tasks.</a:t>
            </a:r>
          </a:p>
          <a:p>
            <a:pPr>
              <a:lnSpc>
                <a:spcPts val="2318"/>
              </a:lnSpc>
            </a:pPr>
            <a:r>
              <a:rPr lang="en-US" sz="1679">
                <a:solidFill>
                  <a:srgbClr val="FFFFFF"/>
                </a:solidFill>
                <a:latin typeface="DM Sans"/>
              </a:rPr>
              <a:t> OpenCV plays a crucial role in preprocessing and computer vision tasks, contributing to the efficiency of the real-time accident detection system.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29473" y="517252"/>
            <a:ext cx="13366419" cy="3994940"/>
          </a:xfrm>
          <a:custGeom>
            <a:avLst/>
            <a:gdLst/>
            <a:ahLst/>
            <a:cxnLst/>
            <a:rect r="r" b="b" t="t" l="l"/>
            <a:pathLst>
              <a:path h="3994940" w="13366419">
                <a:moveTo>
                  <a:pt x="0" y="0"/>
                </a:moveTo>
                <a:lnTo>
                  <a:pt x="13366420" y="0"/>
                </a:lnTo>
                <a:lnTo>
                  <a:pt x="13366420" y="3994940"/>
                </a:lnTo>
                <a:lnTo>
                  <a:pt x="0" y="3994940"/>
                </a:lnTo>
                <a:lnTo>
                  <a:pt x="0" y="0"/>
                </a:lnTo>
                <a:close/>
              </a:path>
            </a:pathLst>
          </a:custGeom>
          <a:blipFill>
            <a:blip r:embed="rId4"/>
            <a:stretch>
              <a:fillRect l="-2558" t="-5938" r="0" b="-6584"/>
            </a:stretch>
          </a:blipFill>
        </p:spPr>
      </p:sp>
      <p:sp>
        <p:nvSpPr>
          <p:cNvPr name="TextBox 5" id="5"/>
          <p:cNvSpPr txBox="true"/>
          <p:nvPr/>
        </p:nvSpPr>
        <p:spPr>
          <a:xfrm rot="0">
            <a:off x="171427" y="665554"/>
            <a:ext cx="4796714" cy="2938012"/>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Driver Behaviour Analysis</a:t>
            </a:r>
          </a:p>
        </p:txBody>
      </p:sp>
      <p:sp>
        <p:nvSpPr>
          <p:cNvPr name="TextBox 6" id="6"/>
          <p:cNvSpPr txBox="true"/>
          <p:nvPr/>
        </p:nvSpPr>
        <p:spPr>
          <a:xfrm rot="0">
            <a:off x="171427" y="4841341"/>
            <a:ext cx="17701579" cy="5133674"/>
          </a:xfrm>
          <a:prstGeom prst="rect">
            <a:avLst/>
          </a:prstGeom>
        </p:spPr>
        <p:txBody>
          <a:bodyPr anchor="t" rtlCol="false" tIns="0" lIns="0" bIns="0" rIns="0">
            <a:spAutoFit/>
          </a:bodyPr>
          <a:lstStyle/>
          <a:p>
            <a:pPr>
              <a:lnSpc>
                <a:spcPts val="2318"/>
              </a:lnSpc>
            </a:pPr>
            <a:r>
              <a:rPr lang="en-US" sz="1679">
                <a:solidFill>
                  <a:srgbClr val="FFFFFF"/>
                </a:solidFill>
                <a:latin typeface="DM Sans"/>
              </a:rPr>
              <a:t>1. Data Sources:</a:t>
            </a:r>
            <a:r>
              <a:rPr lang="en-US" sz="1679">
                <a:solidFill>
                  <a:srgbClr val="FFFFFF"/>
                </a:solidFill>
                <a:latin typeface="DM Sans"/>
              </a:rPr>
              <a:t> The system begins by taking input data from various sensors, including GPS, accelerometers, and other relevant sources, to capture a comprehensive view of the driver's behavior.</a:t>
            </a:r>
          </a:p>
          <a:p>
            <a:pPr>
              <a:lnSpc>
                <a:spcPts val="2318"/>
              </a:lnSpc>
            </a:pPr>
          </a:p>
          <a:p>
            <a:pPr>
              <a:lnSpc>
                <a:spcPts val="2318"/>
              </a:lnSpc>
            </a:pPr>
            <a:r>
              <a:rPr lang="en-US" sz="1679">
                <a:solidFill>
                  <a:srgbClr val="FFFFFF"/>
                </a:solidFill>
                <a:latin typeface="DM Sans"/>
              </a:rPr>
              <a:t>2. Algorithmic Analysis: Decision Trees or Random Forests are applied to the input data, leveraging these algorithms to identify and analyze patterns in driving behavior. These algorithms excel in capturing complex relationships within the dataset.</a:t>
            </a:r>
          </a:p>
          <a:p>
            <a:pPr>
              <a:lnSpc>
                <a:spcPts val="2318"/>
              </a:lnSpc>
            </a:pPr>
          </a:p>
          <a:p>
            <a:pPr>
              <a:lnSpc>
                <a:spcPts val="2318"/>
              </a:lnSpc>
            </a:pPr>
            <a:r>
              <a:rPr lang="en-US" sz="1679">
                <a:solidFill>
                  <a:srgbClr val="FFFFFF"/>
                </a:solidFill>
                <a:latin typeface="DM Sans"/>
              </a:rPr>
              <a:t>3. Outcome Prediction:The result of the analysis is predictions regarding the likelihood of risky behavior that could lead to accidents. These predictions serve as early warnings for potential safety concerns.</a:t>
            </a:r>
          </a:p>
          <a:p>
            <a:pPr>
              <a:lnSpc>
                <a:spcPts val="2318"/>
              </a:lnSpc>
            </a:pPr>
          </a:p>
          <a:p>
            <a:pPr>
              <a:lnSpc>
                <a:spcPts val="2318"/>
              </a:lnSpc>
            </a:pPr>
            <a:r>
              <a:rPr lang="en-US" sz="1679">
                <a:solidFill>
                  <a:srgbClr val="FFFFFF"/>
                </a:solidFill>
                <a:latin typeface="DM Sans"/>
              </a:rPr>
              <a:t>4. Decision Tree Structures: The decision-making process involves the creation of decision tree structures, outlining the sequential steps that the algorithm takes to arrive at a prediction. These structures provide transparency into the decision-making process.</a:t>
            </a:r>
          </a:p>
          <a:p>
            <a:pPr>
              <a:lnSpc>
                <a:spcPts val="2318"/>
              </a:lnSpc>
            </a:pPr>
          </a:p>
          <a:p>
            <a:pPr>
              <a:lnSpc>
                <a:spcPts val="2318"/>
              </a:lnSpc>
            </a:pPr>
            <a:r>
              <a:rPr lang="en-US" sz="1679">
                <a:solidFill>
                  <a:srgbClr val="FFFFFF"/>
                </a:solidFill>
                <a:latin typeface="DM Sans"/>
              </a:rPr>
              <a:t>5. Feature Importance:  Within the analysis, the system determines the importance of different features in influencing predictions. This insight helps in understanding which aspects of driver behavior contribute most significantly to the risk assessment.</a:t>
            </a:r>
          </a:p>
          <a:p>
            <a:pPr>
              <a:lnSpc>
                <a:spcPts val="2318"/>
              </a:lnSpc>
            </a:pPr>
          </a:p>
          <a:p>
            <a:pPr>
              <a:lnSpc>
                <a:spcPts val="2318"/>
              </a:lnSpc>
            </a:pPr>
            <a:r>
              <a:rPr lang="en-US" sz="1679">
                <a:solidFill>
                  <a:srgbClr val="FFFFFF"/>
                </a:solidFill>
                <a:latin typeface="DM Sans"/>
              </a:rPr>
              <a:t>6. Textual Data Processing:To enhance the analysis, the system incorporates Natural Language Processing (NLP) techniques for processing textual data associated with driving behavior. This could include messages or notes related to the driving patterns, providing a richer context for analysis.</a:t>
            </a:r>
          </a:p>
          <a:p>
            <a:pPr>
              <a:lnSpc>
                <a:spcPts val="231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5066974" y="242020"/>
            <a:ext cx="12787720" cy="3794605"/>
          </a:xfrm>
          <a:custGeom>
            <a:avLst/>
            <a:gdLst/>
            <a:ahLst/>
            <a:cxnLst/>
            <a:rect r="r" b="b" t="t" l="l"/>
            <a:pathLst>
              <a:path h="3794605" w="12787720">
                <a:moveTo>
                  <a:pt x="0" y="0"/>
                </a:moveTo>
                <a:lnTo>
                  <a:pt x="12787720" y="0"/>
                </a:lnTo>
                <a:lnTo>
                  <a:pt x="12787720" y="3794604"/>
                </a:lnTo>
                <a:lnTo>
                  <a:pt x="0" y="3794604"/>
                </a:lnTo>
                <a:lnTo>
                  <a:pt x="0" y="0"/>
                </a:lnTo>
                <a:close/>
              </a:path>
            </a:pathLst>
          </a:custGeom>
          <a:blipFill>
            <a:blip r:embed="rId4"/>
            <a:stretch>
              <a:fillRect l="-3908" t="-3466" r="-3291" b="-4159"/>
            </a:stretch>
          </a:blipFill>
        </p:spPr>
      </p:sp>
      <p:sp>
        <p:nvSpPr>
          <p:cNvPr name="TextBox 5" id="5"/>
          <p:cNvSpPr txBox="true"/>
          <p:nvPr/>
        </p:nvSpPr>
        <p:spPr>
          <a:xfrm rot="0">
            <a:off x="270260" y="665554"/>
            <a:ext cx="4796714" cy="2938012"/>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Road Condition Monitoring</a:t>
            </a:r>
          </a:p>
        </p:txBody>
      </p:sp>
      <p:sp>
        <p:nvSpPr>
          <p:cNvPr name="TextBox 6" id="6"/>
          <p:cNvSpPr txBox="true"/>
          <p:nvPr/>
        </p:nvSpPr>
        <p:spPr>
          <a:xfrm rot="0">
            <a:off x="270260" y="4572468"/>
            <a:ext cx="17584434" cy="5133674"/>
          </a:xfrm>
          <a:prstGeom prst="rect">
            <a:avLst/>
          </a:prstGeom>
        </p:spPr>
        <p:txBody>
          <a:bodyPr anchor="t" rtlCol="false" tIns="0" lIns="0" bIns="0" rIns="0">
            <a:spAutoFit/>
          </a:bodyPr>
          <a:lstStyle/>
          <a:p>
            <a:pPr>
              <a:lnSpc>
                <a:spcPts val="2318"/>
              </a:lnSpc>
            </a:pPr>
            <a:r>
              <a:rPr lang="en-US" sz="1679">
                <a:solidFill>
                  <a:srgbClr val="FFFFFF"/>
                </a:solidFill>
                <a:latin typeface="DM Sans"/>
              </a:rPr>
              <a:t>1. Data Integration: T</a:t>
            </a:r>
            <a:r>
              <a:rPr lang="en-US" sz="1679">
                <a:solidFill>
                  <a:srgbClr val="FFFFFF"/>
                </a:solidFill>
                <a:latin typeface="DM Sans"/>
              </a:rPr>
              <a:t>he system begins by gathering data from diverse sources, including weather sensors, traffic cameras, and road surface sensors, creating a comprehensive dataset reflecting various aspects of road conditions.</a:t>
            </a:r>
          </a:p>
          <a:p>
            <a:pPr>
              <a:lnSpc>
                <a:spcPts val="2318"/>
              </a:lnSpc>
            </a:pPr>
          </a:p>
          <a:p>
            <a:pPr>
              <a:lnSpc>
                <a:spcPts val="2318"/>
              </a:lnSpc>
            </a:pPr>
            <a:r>
              <a:rPr lang="en-US" sz="1679">
                <a:solidFill>
                  <a:srgbClr val="FFFFFF"/>
                </a:solidFill>
                <a:latin typeface="DM Sans"/>
              </a:rPr>
              <a:t>2. Predictive Analysis: Utilizing either Support Vector Machines (SVM) or Deep Neural Networks, the system conducts predictive analysis to assess the likelihood of accidents based on the input data. This analysis is crucial for proactively identifying potential hazards.</a:t>
            </a:r>
          </a:p>
          <a:p>
            <a:pPr>
              <a:lnSpc>
                <a:spcPts val="2318"/>
              </a:lnSpc>
            </a:pPr>
          </a:p>
          <a:p>
            <a:pPr>
              <a:lnSpc>
                <a:spcPts val="2318"/>
              </a:lnSpc>
            </a:pPr>
            <a:r>
              <a:rPr lang="en-US" sz="1679">
                <a:solidFill>
                  <a:srgbClr val="FFFFFF"/>
                </a:solidFill>
                <a:latin typeface="DM Sans"/>
              </a:rPr>
              <a:t>3. Outcome Generation: The output of the analysis is a set of predictions that provide insights into road conditions. These predictions help in understanding and addressing factors that might contribute to unsafe driving conditions.</a:t>
            </a:r>
          </a:p>
          <a:p>
            <a:pPr>
              <a:lnSpc>
                <a:spcPts val="2318"/>
              </a:lnSpc>
            </a:pPr>
          </a:p>
          <a:p>
            <a:pPr>
              <a:lnSpc>
                <a:spcPts val="2318"/>
              </a:lnSpc>
            </a:pPr>
            <a:r>
              <a:rPr lang="en-US" sz="1679">
                <a:solidFill>
                  <a:srgbClr val="FFFFFF"/>
                </a:solidFill>
                <a:latin typeface="DM Sans"/>
              </a:rPr>
              <a:t>4. Decision Boundaries (SVM):  In the case of SVM, decision boundaries are established to define regions within the feature space. These boundaries play a key role in determining the separation between different classes, aiding in the prediction of accident likelihood.</a:t>
            </a:r>
          </a:p>
          <a:p>
            <a:pPr>
              <a:lnSpc>
                <a:spcPts val="2318"/>
              </a:lnSpc>
            </a:pPr>
          </a:p>
          <a:p>
            <a:pPr>
              <a:lnSpc>
                <a:spcPts val="2318"/>
              </a:lnSpc>
            </a:pPr>
            <a:r>
              <a:rPr lang="en-US" sz="1679">
                <a:solidFill>
                  <a:srgbClr val="FFFFFF"/>
                </a:solidFill>
                <a:latin typeface="DM Sans"/>
              </a:rPr>
              <a:t>5. Neural Network Architectures:  For systems employing Deep Neural Networks, the architectures of these networks are crafted to efficiently process and extract meaningful patterns from the complex input data, contributing to accurate predictions.</a:t>
            </a:r>
          </a:p>
          <a:p>
            <a:pPr>
              <a:lnSpc>
                <a:spcPts val="2318"/>
              </a:lnSpc>
            </a:pPr>
          </a:p>
          <a:p>
            <a:pPr>
              <a:lnSpc>
                <a:spcPts val="2318"/>
              </a:lnSpc>
            </a:pPr>
            <a:r>
              <a:rPr lang="en-US" sz="1679">
                <a:solidFill>
                  <a:srgbClr val="FFFFFF"/>
                </a:solidFill>
                <a:latin typeface="DM Sans"/>
              </a:rPr>
              <a:t>6. Optimization Through Hyperparameter Tuning:  To enhance the model's performance, hyperparameters are tuned. This involves adjusting parameters such as learning rates or regularization strengths, optimizing the model for accuracy and efficiency.</a:t>
            </a:r>
          </a:p>
          <a:p>
            <a:pPr>
              <a:lnSpc>
                <a:spcPts val="2318"/>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87782" y="675079"/>
            <a:ext cx="7123912" cy="6678386"/>
          </a:xfrm>
          <a:custGeom>
            <a:avLst/>
            <a:gdLst/>
            <a:ahLst/>
            <a:cxnLst/>
            <a:rect r="r" b="b" t="t" l="l"/>
            <a:pathLst>
              <a:path h="6678386" w="7123912">
                <a:moveTo>
                  <a:pt x="0" y="0"/>
                </a:moveTo>
                <a:lnTo>
                  <a:pt x="7123913" y="0"/>
                </a:lnTo>
                <a:lnTo>
                  <a:pt x="7123913" y="6678386"/>
                </a:lnTo>
                <a:lnTo>
                  <a:pt x="0" y="6678386"/>
                </a:lnTo>
                <a:lnTo>
                  <a:pt x="0" y="0"/>
                </a:lnTo>
                <a:close/>
              </a:path>
            </a:pathLst>
          </a:custGeom>
          <a:blipFill>
            <a:blip r:embed="rId4"/>
            <a:stretch>
              <a:fillRect l="-8426" t="0" r="-4012" b="0"/>
            </a:stretch>
          </a:blipFill>
        </p:spPr>
      </p:sp>
      <p:sp>
        <p:nvSpPr>
          <p:cNvPr name="TextBox 5" id="5"/>
          <p:cNvSpPr txBox="true"/>
          <p:nvPr/>
        </p:nvSpPr>
        <p:spPr>
          <a:xfrm rot="0">
            <a:off x="664827" y="665554"/>
            <a:ext cx="7453469" cy="1961850"/>
          </a:xfrm>
          <a:prstGeom prst="rect">
            <a:avLst/>
          </a:prstGeom>
        </p:spPr>
        <p:txBody>
          <a:bodyPr anchor="t" rtlCol="false" tIns="0" lIns="0" bIns="0" rIns="0">
            <a:spAutoFit/>
          </a:bodyPr>
          <a:lstStyle/>
          <a:p>
            <a:pPr marL="0" indent="0" lvl="0">
              <a:lnSpc>
                <a:spcPts val="7711"/>
              </a:lnSpc>
              <a:spcBef>
                <a:spcPct val="0"/>
              </a:spcBef>
            </a:pPr>
            <a:r>
              <a:rPr lang="en-US" sz="6426">
                <a:solidFill>
                  <a:srgbClr val="56AEFF"/>
                </a:solidFill>
                <a:latin typeface="Now Bold"/>
              </a:rPr>
              <a:t>Intelligent Traffic Management</a:t>
            </a:r>
          </a:p>
        </p:txBody>
      </p:sp>
      <p:sp>
        <p:nvSpPr>
          <p:cNvPr name="TextBox 6" id="6"/>
          <p:cNvSpPr txBox="true"/>
          <p:nvPr/>
        </p:nvSpPr>
        <p:spPr>
          <a:xfrm rot="0">
            <a:off x="664827" y="2598828"/>
            <a:ext cx="9411566" cy="7419674"/>
          </a:xfrm>
          <a:prstGeom prst="rect">
            <a:avLst/>
          </a:prstGeom>
        </p:spPr>
        <p:txBody>
          <a:bodyPr anchor="t" rtlCol="false" tIns="0" lIns="0" bIns="0" rIns="0">
            <a:spAutoFit/>
          </a:bodyPr>
          <a:lstStyle/>
          <a:p>
            <a:pPr>
              <a:lnSpc>
                <a:spcPts val="2318"/>
              </a:lnSpc>
            </a:pPr>
            <a:r>
              <a:rPr lang="en-US" sz="1679">
                <a:solidFill>
                  <a:srgbClr val="FFFFFF"/>
                </a:solidFill>
                <a:latin typeface="DM Sans"/>
              </a:rPr>
              <a:t>1. Real-time Traffic Data Integration: </a:t>
            </a:r>
            <a:r>
              <a:rPr lang="en-US" sz="1679">
                <a:solidFill>
                  <a:srgbClr val="FFFFFF"/>
                </a:solidFill>
                <a:latin typeface="DM Sans"/>
              </a:rPr>
              <a:t>The system begins by collecting real-time traffic data, including information on current traffic conditions, congestion levels, and other relevant factors, serving as the input for the intelligent traffic management system.</a:t>
            </a:r>
          </a:p>
          <a:p>
            <a:pPr>
              <a:lnSpc>
                <a:spcPts val="2318"/>
              </a:lnSpc>
            </a:pPr>
          </a:p>
          <a:p>
            <a:pPr>
              <a:lnSpc>
                <a:spcPts val="2318"/>
              </a:lnSpc>
            </a:pPr>
            <a:r>
              <a:rPr lang="en-US" sz="1679">
                <a:solidFill>
                  <a:srgbClr val="FFFFFF"/>
                </a:solidFill>
                <a:latin typeface="DM Sans"/>
              </a:rPr>
              <a:t>2. Reinforcement Learning for Optimization: Leveraging reinforcement learning algorithms, particularly Q-learning, the system optimizes traffic flow by learning from the dynamic traffic environment. This approach allows the system to make informed decisions to improve overall traffic efficiency.</a:t>
            </a:r>
          </a:p>
          <a:p>
            <a:pPr>
              <a:lnSpc>
                <a:spcPts val="2318"/>
              </a:lnSpc>
            </a:pPr>
          </a:p>
          <a:p>
            <a:pPr>
              <a:lnSpc>
                <a:spcPts val="2318"/>
              </a:lnSpc>
            </a:pPr>
            <a:r>
              <a:rPr lang="en-US" sz="1679">
                <a:solidFill>
                  <a:srgbClr val="FFFFFF"/>
                </a:solidFill>
                <a:latin typeface="DM Sans"/>
              </a:rPr>
              <a:t>3. Clustering for Pattern Identification: Clustering algorithms, such as K-means, are applied to identify patterns within the traffic data. This step aids in understanding the distribution of traffic, detecting congestion areas, and determining alternative routes.</a:t>
            </a:r>
          </a:p>
          <a:p>
            <a:pPr>
              <a:lnSpc>
                <a:spcPts val="2318"/>
              </a:lnSpc>
            </a:pPr>
          </a:p>
          <a:p>
            <a:pPr>
              <a:lnSpc>
                <a:spcPts val="2318"/>
              </a:lnSpc>
            </a:pPr>
            <a:r>
              <a:rPr lang="en-US" sz="1679">
                <a:solidFill>
                  <a:srgbClr val="FFFFFF"/>
                </a:solidFill>
                <a:latin typeface="DM Sans"/>
              </a:rPr>
              <a:t>4. Traffic Flow Optimization Suggestions:Based on the insights gained from reinforcement learning and clustering, the system generates suggestions for optimizing traffic flow. These suggestions may include adjustments to signal timings, lane allocations, or routing instructions.</a:t>
            </a:r>
          </a:p>
          <a:p>
            <a:pPr>
              <a:lnSpc>
                <a:spcPts val="2318"/>
              </a:lnSpc>
            </a:pPr>
          </a:p>
          <a:p>
            <a:pPr>
              <a:lnSpc>
                <a:spcPts val="2318"/>
              </a:lnSpc>
            </a:pPr>
            <a:r>
              <a:rPr lang="en-US" sz="1679">
                <a:solidFill>
                  <a:srgbClr val="FFFFFF"/>
                </a:solidFill>
                <a:latin typeface="DM Sans"/>
              </a:rPr>
              <a:t>5.</a:t>
            </a:r>
            <a:r>
              <a:rPr lang="en-US" sz="1679">
                <a:solidFill>
                  <a:srgbClr val="FFFFFF"/>
                </a:solidFill>
                <a:latin typeface="DM Sans"/>
              </a:rPr>
              <a:t>Alternative Routes Identification: The system utilizes the clustering results to identify alternative routes for drivers. This proactive approach helps in minimizing congestion and providing drivers with options to avoid potential traffic obstacles.</a:t>
            </a:r>
          </a:p>
          <a:p>
            <a:pPr>
              <a:lnSpc>
                <a:spcPts val="2318"/>
              </a:lnSpc>
            </a:pPr>
          </a:p>
          <a:p>
            <a:pPr>
              <a:lnSpc>
                <a:spcPts val="2318"/>
              </a:lnSpc>
            </a:pPr>
            <a:r>
              <a:rPr lang="en-US" sz="1679">
                <a:solidFill>
                  <a:srgbClr val="FFFFFF"/>
                </a:solidFill>
                <a:latin typeface="DM Sans"/>
              </a:rPr>
              <a:t>6. Adaptive Learning Through Reinforcement: The reinforcement learning component continuously adapts to changing traffic conditions, learning from its interactions with the environment. This adaptive learning process ensures that the system remains effective in dynamic traffic scenarios.</a:t>
            </a:r>
          </a:p>
          <a:p>
            <a:pPr>
              <a:lnSpc>
                <a:spcPts val="2318"/>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DAF69NkW2Bc</dc:identifier>
  <dcterms:modified xsi:type="dcterms:W3CDTF">2011-08-01T06:04:30Z</dcterms:modified>
  <cp:revision>1</cp:revision>
  <dc:title>Business</dc:title>
</cp:coreProperties>
</file>